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style7.xml" ContentType="application/vnd.ms-office.chart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6" r:id="rId1"/>
    <p:sldMasterId id="2147483680" r:id="rId2"/>
    <p:sldMasterId id="2147483682" r:id="rId3"/>
  </p:sldMasterIdLst>
  <p:notesMasterIdLst>
    <p:notesMasterId r:id="rId48"/>
  </p:notesMasterIdLst>
  <p:handoutMasterIdLst>
    <p:handoutMasterId r:id="rId49"/>
  </p:handoutMasterIdLst>
  <p:sldIdLst>
    <p:sldId id="866" r:id="rId4"/>
    <p:sldId id="882" r:id="rId5"/>
    <p:sldId id="902" r:id="rId6"/>
    <p:sldId id="903" r:id="rId7"/>
    <p:sldId id="900" r:id="rId8"/>
    <p:sldId id="867" r:id="rId9"/>
    <p:sldId id="883" r:id="rId10"/>
    <p:sldId id="871" r:id="rId11"/>
    <p:sldId id="874" r:id="rId12"/>
    <p:sldId id="872" r:id="rId13"/>
    <p:sldId id="875" r:id="rId14"/>
    <p:sldId id="859" r:id="rId15"/>
    <p:sldId id="884" r:id="rId16"/>
    <p:sldId id="885" r:id="rId17"/>
    <p:sldId id="886" r:id="rId18"/>
    <p:sldId id="888" r:id="rId19"/>
    <p:sldId id="887" r:id="rId20"/>
    <p:sldId id="905" r:id="rId21"/>
    <p:sldId id="906" r:id="rId22"/>
    <p:sldId id="908" r:id="rId23"/>
    <p:sldId id="909" r:id="rId24"/>
    <p:sldId id="907" r:id="rId25"/>
    <p:sldId id="910" r:id="rId26"/>
    <p:sldId id="911" r:id="rId27"/>
    <p:sldId id="889" r:id="rId28"/>
    <p:sldId id="852" r:id="rId29"/>
    <p:sldId id="848" r:id="rId30"/>
    <p:sldId id="880" r:id="rId31"/>
    <p:sldId id="844" r:id="rId32"/>
    <p:sldId id="881" r:id="rId33"/>
    <p:sldId id="876" r:id="rId34"/>
    <p:sldId id="873" r:id="rId35"/>
    <p:sldId id="879" r:id="rId36"/>
    <p:sldId id="878" r:id="rId37"/>
    <p:sldId id="894" r:id="rId38"/>
    <p:sldId id="895" r:id="rId39"/>
    <p:sldId id="913" r:id="rId40"/>
    <p:sldId id="914" r:id="rId41"/>
    <p:sldId id="915" r:id="rId42"/>
    <p:sldId id="916" r:id="rId43"/>
    <p:sldId id="917" r:id="rId44"/>
    <p:sldId id="919" r:id="rId45"/>
    <p:sldId id="920" r:id="rId46"/>
    <p:sldId id="865" r:id="rId47"/>
  </p:sldIdLst>
  <p:sldSz cx="9906000" cy="6858000" type="A4"/>
  <p:notesSz cx="6745288" cy="98821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529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Prata Dias" initials="GPD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F81BD"/>
    <a:srgbClr val="E6AFA4"/>
    <a:srgbClr val="DFDFBE"/>
    <a:srgbClr val="AA2326"/>
    <a:srgbClr val="C8D200"/>
    <a:srgbClr val="FFFFFF"/>
    <a:srgbClr val="55AB26"/>
    <a:srgbClr val="009136"/>
    <a:srgbClr val="CD2129"/>
    <a:srgbClr val="FBFD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Destaqu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Destaqu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Destaqu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Estilo Escuro 1 - Destaqu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Estilo com Tema 2 - Destaqu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Destaqu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Destaqu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édio 3 - 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Estilo Escuro 1 - Destaqu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Escuro 2 - Destaque 1/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7" autoAdjust="0"/>
    <p:restoredTop sz="94139" autoAdjust="0"/>
  </p:normalViewPr>
  <p:slideViewPr>
    <p:cSldViewPr showGuides="1">
      <p:cViewPr>
        <p:scale>
          <a:sx n="70" d="100"/>
          <a:sy n="70" d="100"/>
        </p:scale>
        <p:origin x="-1212" y="-48"/>
      </p:cViewPr>
      <p:guideLst>
        <p:guide orient="horz" pos="2160"/>
        <p:guide pos="52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4181" y="91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Folha_de_C_lculo_do_Microsoft_Office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Folha_de_C_lculo_do_Microsoft_Office_Excel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4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Folha_de_C_lculo_do_Microsoft_Office_Excel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rodrigues\Desktop\Comercio%20e%20servi&#231;o_Geral_sa&#250;de&amp;educa&#231;&#227;o_DR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Folha_de_C_lculo_do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ofPieChart>
        <c:ofPieType val="pie"/>
        <c:varyColors val="1"/>
        <c:ser>
          <c:idx val="0"/>
          <c:order val="0"/>
          <c:explosion val="6"/>
          <c:dPt>
            <c:idx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rgbClr val="3CA2E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3659820647419074"/>
                  <c:y val="1.9911052785068538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92,0</a:t>
                    </a:r>
                    <a:r>
                      <a:rPr lang="en-US" baseline="0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8.4079177602799648E-3"/>
                  <c:y val="-0.1168438320209973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0942823482576011E-2"/>
                  <c:y val="0.161273350580094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4,8</a:t>
                    </a:r>
                    <a:r>
                      <a:rPr lang="en-US" dirty="0" smtClean="0"/>
                      <a:t>%</a:t>
                    </a:r>
                    <a:endParaRPr lang="en-US" baseline="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10648544010982906"/>
                  <c:y val="-5.9394598094428082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8,0%</a:t>
                    </a:r>
                    <a:endParaRPr lang="en-US" baseline="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PT"/>
              </a:p>
            </c:txPr>
            <c:showVal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Quadro!$U$63:$U$66</c:f>
              <c:strCache>
                <c:ptCount val="4"/>
                <c:pt idx="0">
                  <c:v>Restantes setores</c:v>
                </c:pt>
                <c:pt idx="2">
                  <c:v>IP</c:v>
                </c:pt>
                <c:pt idx="3">
                  <c:v>Edifícios Públicos</c:v>
                </c:pt>
              </c:strCache>
            </c:strRef>
          </c:cat>
          <c:val>
            <c:numRef>
              <c:f>Quadro!$V$63:$V$66</c:f>
              <c:numCache>
                <c:formatCode>General</c:formatCode>
                <c:ptCount val="4"/>
                <c:pt idx="0" formatCode="0.0%">
                  <c:v>0.91972444682885524</c:v>
                </c:pt>
                <c:pt idx="2" formatCode="0.0%">
                  <c:v>3.2005442797425281E-2</c:v>
                </c:pt>
                <c:pt idx="3" formatCode="0.0%">
                  <c:v>4.8270110373719581E-2</c:v>
                </c:pt>
              </c:numCache>
            </c:numRef>
          </c:val>
        </c:ser>
        <c:dLbls/>
        <c:gapWidth val="100"/>
        <c:splitType val="pos"/>
        <c:splitPos val="3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</c:legendEntry>
      <c:legendEntry>
        <c:idx val="1"/>
        <c:delete val="1"/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</c:legendEntry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zero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'5. Geral Só Educação'!$BF$2:$BF$6</c:f>
              <c:strCache>
                <c:ptCount val="5"/>
                <c:pt idx="0">
                  <c:v>&lt;5</c:v>
                </c:pt>
                <c:pt idx="1">
                  <c:v>5 a 10</c:v>
                </c:pt>
                <c:pt idx="2">
                  <c:v>10 a 15</c:v>
                </c:pt>
                <c:pt idx="3">
                  <c:v>15 a 20</c:v>
                </c:pt>
                <c:pt idx="4">
                  <c:v>&gt;20</c:v>
                </c:pt>
              </c:strCache>
            </c:strRef>
          </c:cat>
          <c:val>
            <c:numRef>
              <c:f>'5. Geral Só Educação'!$BG$2:$BG$6</c:f>
              <c:numCache>
                <c:formatCode>General</c:formatCode>
                <c:ptCount val="5"/>
                <c:pt idx="0">
                  <c:v>22</c:v>
                </c:pt>
                <c:pt idx="1">
                  <c:v>41</c:v>
                </c:pt>
                <c:pt idx="2">
                  <c:v>11</c:v>
                </c:pt>
                <c:pt idx="3">
                  <c:v>6</c:v>
                </c:pt>
                <c:pt idx="4">
                  <c:v>17</c:v>
                </c:pt>
              </c:numCache>
            </c:numRef>
          </c:val>
        </c:ser>
        <c:dLbls/>
        <c:gapWidth val="219"/>
        <c:overlap val="-27"/>
        <c:axId val="221164288"/>
        <c:axId val="221165824"/>
      </c:barChart>
      <c:catAx>
        <c:axId val="2211642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21165824"/>
        <c:crosses val="autoZero"/>
        <c:auto val="1"/>
        <c:lblAlgn val="ctr"/>
        <c:lblOffset val="100"/>
      </c:catAx>
      <c:valAx>
        <c:axId val="2211658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2116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9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0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strRef>
              <c:f>'3. MM E'!$BY$4:$BY$14</c:f>
              <c:strCache>
                <c:ptCount val="11"/>
                <c:pt idx="0">
                  <c:v>Sistemas Técnicos - Outros Sistemas</c:v>
                </c:pt>
                <c:pt idx="1">
                  <c:v>Outros Sistemas Técnicos - Iluminação</c:v>
                </c:pt>
                <c:pt idx="2">
                  <c:v>Envolventes Opacas - Coberturas</c:v>
                </c:pt>
                <c:pt idx="3">
                  <c:v>Envolventes Opacas - Paredes</c:v>
                </c:pt>
                <c:pt idx="4">
                  <c:v>Sistemas Técnicos - Climatização</c:v>
                </c:pt>
                <c:pt idx="5">
                  <c:v>Sistemas Técnicos - Água Quente Sanitária</c:v>
                </c:pt>
                <c:pt idx="6">
                  <c:v>Vãos Envidraçados - </c:v>
                </c:pt>
                <c:pt idx="7">
                  <c:v>Ventilação - </c:v>
                </c:pt>
                <c:pt idx="9">
                  <c:v>Solar Térmico</c:v>
                </c:pt>
                <c:pt idx="10">
                  <c:v>Solar Fotovoltáico</c:v>
                </c:pt>
              </c:strCache>
            </c:strRef>
          </c:cat>
          <c:val>
            <c:numRef>
              <c:f>'3. MM E'!$CA$4:$CA$14</c:f>
              <c:numCache>
                <c:formatCode>0%</c:formatCode>
                <c:ptCount val="11"/>
                <c:pt idx="0">
                  <c:v>0.15909090909090912</c:v>
                </c:pt>
                <c:pt idx="1">
                  <c:v>0.29848484848484858</c:v>
                </c:pt>
                <c:pt idx="2">
                  <c:v>0.1</c:v>
                </c:pt>
                <c:pt idx="3">
                  <c:v>0.05</c:v>
                </c:pt>
                <c:pt idx="4">
                  <c:v>0.19545454545454544</c:v>
                </c:pt>
                <c:pt idx="5">
                  <c:v>9.54545454545455E-2</c:v>
                </c:pt>
                <c:pt idx="6">
                  <c:v>8.3333333333333343E-2</c:v>
                </c:pt>
                <c:pt idx="7">
                  <c:v>1.8181818181818184E-2</c:v>
                </c:pt>
                <c:pt idx="9">
                  <c:v>8.3333333333333343E-2</c:v>
                </c:pt>
                <c:pt idx="10">
                  <c:v>0.13484848484848491</c:v>
                </c:pt>
              </c:numCache>
            </c:numRef>
          </c:val>
        </c:ser>
        <c:dLbls/>
        <c:gapWidth val="219"/>
        <c:overlap val="-27"/>
        <c:axId val="222285184"/>
        <c:axId val="222286976"/>
      </c:barChart>
      <c:catAx>
        <c:axId val="2222851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22286976"/>
        <c:crosses val="autoZero"/>
        <c:auto val="1"/>
        <c:lblAlgn val="ctr"/>
        <c:lblOffset val="100"/>
      </c:catAx>
      <c:valAx>
        <c:axId val="2222869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2228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pieChart>
        <c:varyColors val="1"/>
        <c:ser>
          <c:idx val="0"/>
          <c:order val="0"/>
          <c:dPt>
            <c:idx val="0"/>
            <c:explosion val="2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7.3077646544181973E-2"/>
                  <c:y val="0.152438757655293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PT"/>
                </a:p>
              </c:txPr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217311898512684E-2"/>
                  <c:y val="-0.1901228492271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PT"/>
                </a:p>
              </c:txPr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PT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'4.Geral Só Saúde'!$BK$3:$BK$4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'4.Geral Só Saúde'!$BL$3:$BL$4</c:f>
              <c:numCache>
                <c:formatCode>General</c:formatCode>
                <c:ptCount val="2"/>
                <c:pt idx="0">
                  <c:v>36</c:v>
                </c:pt>
                <c:pt idx="1">
                  <c:v>178</c:v>
                </c:pt>
              </c:numCache>
            </c:numRef>
          </c:val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rgbClr val="428BC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8.8265077028478342E-2"/>
                  <c:y val="0.1448335105623185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14149122319743"/>
                  <c:y val="-0.184669758915676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PT"/>
                </a:p>
              </c:txPr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PT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'5. Geral Só Educação'!$BK$3:$BK$4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'5. Geral Só Educação'!$BL$3:$BL$4</c:f>
              <c:numCache>
                <c:formatCode>General</c:formatCode>
                <c:ptCount val="2"/>
                <c:pt idx="0">
                  <c:v>97</c:v>
                </c:pt>
                <c:pt idx="1">
                  <c:v>317</c:v>
                </c:pt>
              </c:numCache>
            </c:numRef>
          </c:val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pivotSource>
    <c:name>[Comercio e serviço_Geral_saúde&amp;educação_DR.xlsx]Folha1!Tabela dinâmica1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ser>
          <c:idx val="0"/>
          <c:order val="0"/>
          <c:tx>
            <c:strRef>
              <c:f>Folha1!$B$3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4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6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7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1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2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3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6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9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multiLvlStrRef>
              <c:f>Folha1!$A$4:$A$32</c:f>
              <c:multiLvlStrCache>
                <c:ptCount val="21"/>
                <c:lvl>
                  <c:pt idx="0">
                    <c:v>A</c:v>
                  </c:pt>
                  <c:pt idx="1">
                    <c:v>A+</c:v>
                  </c:pt>
                  <c:pt idx="3">
                    <c:v>A</c:v>
                  </c:pt>
                  <c:pt idx="4">
                    <c:v>A+</c:v>
                  </c:pt>
                  <c:pt idx="5">
                    <c:v>B</c:v>
                  </c:pt>
                  <c:pt idx="6">
                    <c:v>A</c:v>
                  </c:pt>
                  <c:pt idx="7">
                    <c:v>A+</c:v>
                  </c:pt>
                  <c:pt idx="8">
                    <c:v>B</c:v>
                  </c:pt>
                  <c:pt idx="9">
                    <c:v>B-</c:v>
                  </c:pt>
                  <c:pt idx="10">
                    <c:v>C</c:v>
                  </c:pt>
                  <c:pt idx="11">
                    <c:v>A</c:v>
                  </c:pt>
                  <c:pt idx="12">
                    <c:v>A+</c:v>
                  </c:pt>
                  <c:pt idx="13">
                    <c:v>B</c:v>
                  </c:pt>
                  <c:pt idx="14">
                    <c:v>B-</c:v>
                  </c:pt>
                  <c:pt idx="15">
                    <c:v>C</c:v>
                  </c:pt>
                  <c:pt idx="16">
                    <c:v>B</c:v>
                  </c:pt>
                  <c:pt idx="17">
                    <c:v>C</c:v>
                  </c:pt>
                  <c:pt idx="18">
                    <c:v>D</c:v>
                  </c:pt>
                  <c:pt idx="19">
                    <c:v>B-</c:v>
                  </c:pt>
                  <c:pt idx="20">
                    <c:v>F</c:v>
                  </c:pt>
                </c:lvl>
                <c:lvl>
                  <c:pt idx="0">
                    <c:v>A</c:v>
                  </c:pt>
                  <c:pt idx="2">
                    <c:v>A+</c:v>
                  </c:pt>
                  <c:pt idx="3">
                    <c:v>B</c:v>
                  </c:pt>
                  <c:pt idx="6">
                    <c:v>B-</c:v>
                  </c:pt>
                  <c:pt idx="11">
                    <c:v>C</c:v>
                  </c:pt>
                  <c:pt idx="16">
                    <c:v>D</c:v>
                  </c:pt>
                  <c:pt idx="19">
                    <c:v>E</c:v>
                  </c:pt>
                  <c:pt idx="20">
                    <c:v>F</c:v>
                  </c:pt>
                </c:lvl>
              </c:multiLvlStrCache>
            </c:multiLvlStrRef>
          </c:cat>
          <c:val>
            <c:numRef>
              <c:f>Folha1!$B$4:$B$32</c:f>
              <c:numCache>
                <c:formatCode>General</c:formatCode>
                <c:ptCount val="21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7</c:v>
                </c:pt>
                <c:pt idx="4">
                  <c:v>3</c:v>
                </c:pt>
                <c:pt idx="5">
                  <c:v>18</c:v>
                </c:pt>
                <c:pt idx="6">
                  <c:v>2</c:v>
                </c:pt>
                <c:pt idx="7">
                  <c:v>2</c:v>
                </c:pt>
                <c:pt idx="8">
                  <c:v>32</c:v>
                </c:pt>
                <c:pt idx="9">
                  <c:v>24</c:v>
                </c:pt>
                <c:pt idx="10">
                  <c:v>1</c:v>
                </c:pt>
                <c:pt idx="11">
                  <c:v>6</c:v>
                </c:pt>
                <c:pt idx="12">
                  <c:v>2</c:v>
                </c:pt>
                <c:pt idx="13">
                  <c:v>19</c:v>
                </c:pt>
                <c:pt idx="14">
                  <c:v>24</c:v>
                </c:pt>
                <c:pt idx="15">
                  <c:v>19</c:v>
                </c:pt>
                <c:pt idx="16">
                  <c:v>1</c:v>
                </c:pt>
                <c:pt idx="17">
                  <c:v>4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</c:ser>
        <c:dLbls/>
        <c:gapWidth val="219"/>
        <c:overlap val="-27"/>
        <c:axId val="215929984"/>
        <c:axId val="215931520"/>
      </c:barChart>
      <c:catAx>
        <c:axId val="2159299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5931520"/>
        <c:crosses val="autoZero"/>
        <c:auto val="1"/>
        <c:lblAlgn val="ctr"/>
        <c:lblOffset val="100"/>
      </c:catAx>
      <c:valAx>
        <c:axId val="21593152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5929984"/>
        <c:crosses val="autoZero"/>
        <c:crossBetween val="between"/>
      </c:valAx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'4.Geral Só Saúde'!$BF$10:$BF$44</c:f>
              <c:strCache>
                <c:ptCount val="5"/>
                <c:pt idx="0">
                  <c:v>&lt;5</c:v>
                </c:pt>
                <c:pt idx="1">
                  <c:v>5 a 10</c:v>
                </c:pt>
                <c:pt idx="2">
                  <c:v>10 a 15</c:v>
                </c:pt>
                <c:pt idx="3">
                  <c:v>15 a 20</c:v>
                </c:pt>
                <c:pt idx="4">
                  <c:v>&gt;20</c:v>
                </c:pt>
              </c:strCache>
            </c:strRef>
          </c:cat>
          <c:val>
            <c:numRef>
              <c:f>'4.Geral Só Saúde'!$BG$10:$BG$44</c:f>
              <c:numCache>
                <c:formatCode>General</c:formatCode>
                <c:ptCount val="5"/>
                <c:pt idx="0">
                  <c:v>16</c:v>
                </c:pt>
                <c:pt idx="1">
                  <c:v>9</c:v>
                </c:pt>
                <c:pt idx="2">
                  <c:v>3</c:v>
                </c:pt>
                <c:pt idx="3">
                  <c:v>2</c:v>
                </c:pt>
                <c:pt idx="4">
                  <c:v>6</c:v>
                </c:pt>
              </c:numCache>
            </c:numRef>
          </c:val>
        </c:ser>
        <c:dLbls/>
        <c:gapWidth val="210"/>
        <c:overlap val="-27"/>
        <c:axId val="106588416"/>
        <c:axId val="107012480"/>
      </c:barChart>
      <c:catAx>
        <c:axId val="1065884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107012480"/>
        <c:crosses val="autoZero"/>
        <c:auto val="1"/>
        <c:lblAlgn val="ctr"/>
        <c:lblOffset val="100"/>
      </c:catAx>
      <c:valAx>
        <c:axId val="10701248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1065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>
        <c:manualLayout>
          <c:layoutTarget val="inner"/>
          <c:xMode val="edge"/>
          <c:yMode val="edge"/>
          <c:x val="0.12466404195830097"/>
          <c:y val="3.230078251241579E-2"/>
          <c:w val="0.85360584935007244"/>
          <c:h val="0.89062582146146885"/>
        </c:manualLayout>
      </c:layout>
      <c:scatterChart>
        <c:scatterStyle val="lineMarker"/>
        <c:ser>
          <c:idx val="0"/>
          <c:order val="0"/>
          <c:tx>
            <c:strRef>
              <c:f>'4.Geral Só Saúde'!$AV$1</c:f>
              <c:strCache>
                <c:ptCount val="1"/>
                <c:pt idx="0">
                  <c:v>Custo Total Estimado de Investimento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dPt>
            <c:idx val="33"/>
            <c:marker>
              <c:spPr>
                <a:solidFill>
                  <a:schemeClr val="tx2">
                    <a:lumMod val="60000"/>
                    <a:lumOff val="40000"/>
                  </a:schemeClr>
                </a:solidFill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</c:dPt>
          <c:yVal>
            <c:numRef>
              <c:f>'4.Geral Só Saúde'!$AV$2:$AV$400</c:f>
              <c:numCache>
                <c:formatCode>General</c:formatCode>
                <c:ptCount val="221"/>
                <c:pt idx="0">
                  <c:v>1500</c:v>
                </c:pt>
                <c:pt idx="1">
                  <c:v>850</c:v>
                </c:pt>
                <c:pt idx="2">
                  <c:v>1500</c:v>
                </c:pt>
                <c:pt idx="3">
                  <c:v>2500</c:v>
                </c:pt>
                <c:pt idx="4">
                  <c:v>5000</c:v>
                </c:pt>
                <c:pt idx="5">
                  <c:v>455</c:v>
                </c:pt>
                <c:pt idx="6">
                  <c:v>1668</c:v>
                </c:pt>
                <c:pt idx="7">
                  <c:v>56000</c:v>
                </c:pt>
                <c:pt idx="8">
                  <c:v>150</c:v>
                </c:pt>
                <c:pt idx="9">
                  <c:v>90000</c:v>
                </c:pt>
                <c:pt idx="10">
                  <c:v>4100</c:v>
                </c:pt>
                <c:pt idx="11">
                  <c:v>4200</c:v>
                </c:pt>
                <c:pt idx="12">
                  <c:v>7300</c:v>
                </c:pt>
                <c:pt idx="13">
                  <c:v>27201.5</c:v>
                </c:pt>
                <c:pt idx="14">
                  <c:v>11000</c:v>
                </c:pt>
                <c:pt idx="15">
                  <c:v>1500</c:v>
                </c:pt>
                <c:pt idx="16">
                  <c:v>19200</c:v>
                </c:pt>
                <c:pt idx="17">
                  <c:v>20000</c:v>
                </c:pt>
                <c:pt idx="18">
                  <c:v>7363</c:v>
                </c:pt>
                <c:pt idx="19">
                  <c:v>7510</c:v>
                </c:pt>
                <c:pt idx="20">
                  <c:v>69430</c:v>
                </c:pt>
                <c:pt idx="21">
                  <c:v>10000</c:v>
                </c:pt>
                <c:pt idx="22">
                  <c:v>39630</c:v>
                </c:pt>
                <c:pt idx="23">
                  <c:v>120000</c:v>
                </c:pt>
                <c:pt idx="24">
                  <c:v>30000</c:v>
                </c:pt>
                <c:pt idx="25">
                  <c:v>5528</c:v>
                </c:pt>
                <c:pt idx="26">
                  <c:v>1377</c:v>
                </c:pt>
                <c:pt idx="27">
                  <c:v>2500</c:v>
                </c:pt>
                <c:pt idx="28">
                  <c:v>7633</c:v>
                </c:pt>
                <c:pt idx="29">
                  <c:v>60443</c:v>
                </c:pt>
                <c:pt idx="30">
                  <c:v>166168</c:v>
                </c:pt>
                <c:pt idx="32">
                  <c:v>51910</c:v>
                </c:pt>
                <c:pt idx="33">
                  <c:v>13152.220000000001</c:v>
                </c:pt>
              </c:numCache>
            </c:numRef>
          </c:yVal>
        </c:ser>
        <c:dLbls/>
        <c:axId val="216062592"/>
        <c:axId val="216064384"/>
      </c:scatterChart>
      <c:valAx>
        <c:axId val="216062592"/>
        <c:scaling>
          <c:orientation val="minMax"/>
          <c:max val="5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6064384"/>
        <c:crosses val="autoZero"/>
        <c:crossBetween val="midCat"/>
      </c:valAx>
      <c:valAx>
        <c:axId val="2160643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6062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9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0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strRef>
              <c:f>'3. MM H'!$BY$4:$BY$14</c:f>
              <c:strCache>
                <c:ptCount val="11"/>
                <c:pt idx="0">
                  <c:v>Sistemas Técnicos - Outros Sistemas</c:v>
                </c:pt>
                <c:pt idx="1">
                  <c:v>Outros Sistemas Técnicos - Iluminação</c:v>
                </c:pt>
                <c:pt idx="2">
                  <c:v>Envolventes Opacas - Coberturas</c:v>
                </c:pt>
                <c:pt idx="3">
                  <c:v>Envolventes Opacas - Paredes</c:v>
                </c:pt>
                <c:pt idx="4">
                  <c:v>Sistemas Técnicos - Climatização</c:v>
                </c:pt>
                <c:pt idx="5">
                  <c:v>Sistemas Técnicos - Água Quente Sanitária</c:v>
                </c:pt>
                <c:pt idx="6">
                  <c:v>Vãos Envidraçados - </c:v>
                </c:pt>
                <c:pt idx="7">
                  <c:v>Ventilação - </c:v>
                </c:pt>
                <c:pt idx="9">
                  <c:v>Solar Térmico</c:v>
                </c:pt>
                <c:pt idx="10">
                  <c:v>Solar Fotovoltáico</c:v>
                </c:pt>
              </c:strCache>
            </c:strRef>
          </c:cat>
          <c:val>
            <c:numRef>
              <c:f>'3. MM H'!$CA$4:$CA$14</c:f>
              <c:numCache>
                <c:formatCode>0%</c:formatCode>
                <c:ptCount val="11"/>
                <c:pt idx="0">
                  <c:v>0.1543408360128618</c:v>
                </c:pt>
                <c:pt idx="1">
                  <c:v>0.33118971061093255</c:v>
                </c:pt>
                <c:pt idx="2">
                  <c:v>4.8231511254019296E-2</c:v>
                </c:pt>
                <c:pt idx="3">
                  <c:v>5.4662379421221888E-2</c:v>
                </c:pt>
                <c:pt idx="4">
                  <c:v>0.21221864951768493</c:v>
                </c:pt>
                <c:pt idx="5">
                  <c:v>0.12861736334405141</c:v>
                </c:pt>
                <c:pt idx="6">
                  <c:v>5.7877813504823156E-2</c:v>
                </c:pt>
                <c:pt idx="7">
                  <c:v>1.2861736334405146E-2</c:v>
                </c:pt>
                <c:pt idx="9">
                  <c:v>9.3247588424437297E-2</c:v>
                </c:pt>
                <c:pt idx="10">
                  <c:v>0.13504823151125409</c:v>
                </c:pt>
              </c:numCache>
            </c:numRef>
          </c:val>
        </c:ser>
        <c:dLbls/>
        <c:gapWidth val="219"/>
        <c:overlap val="-27"/>
        <c:axId val="217855488"/>
        <c:axId val="217857024"/>
      </c:barChart>
      <c:catAx>
        <c:axId val="2178554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7857024"/>
        <c:crosses val="autoZero"/>
        <c:auto val="1"/>
        <c:lblAlgn val="ctr"/>
        <c:lblOffset val="100"/>
      </c:catAx>
      <c:valAx>
        <c:axId val="2178570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785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pivotSource>
    <c:name>[Gráfico 2 no Microsoft PowerPoint]Folha1!Tabela dinâmica1</c:name>
    <c:fmtId val="1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ser>
          <c:idx val="0"/>
          <c:order val="0"/>
          <c:tx>
            <c:strRef>
              <c:f>Folha1!$B$3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4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6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7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1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2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5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6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7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1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3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4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5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multiLvlStrRef>
              <c:f>Folha1!$A$4:$A$37</c:f>
              <c:multiLvlStrCache>
                <c:ptCount val="26"/>
                <c:lvl>
                  <c:pt idx="0">
                    <c:v>A</c:v>
                  </c:pt>
                  <c:pt idx="1">
                    <c:v>A+</c:v>
                  </c:pt>
                  <c:pt idx="3">
                    <c:v>A</c:v>
                  </c:pt>
                  <c:pt idx="4">
                    <c:v>A+</c:v>
                  </c:pt>
                  <c:pt idx="5">
                    <c:v>B</c:v>
                  </c:pt>
                  <c:pt idx="6">
                    <c:v>A</c:v>
                  </c:pt>
                  <c:pt idx="7">
                    <c:v>A+</c:v>
                  </c:pt>
                  <c:pt idx="8">
                    <c:v>B</c:v>
                  </c:pt>
                  <c:pt idx="9">
                    <c:v>B-</c:v>
                  </c:pt>
                  <c:pt idx="10">
                    <c:v>A</c:v>
                  </c:pt>
                  <c:pt idx="11">
                    <c:v>A+</c:v>
                  </c:pt>
                  <c:pt idx="12">
                    <c:v>B</c:v>
                  </c:pt>
                  <c:pt idx="13">
                    <c:v>B-</c:v>
                  </c:pt>
                  <c:pt idx="14">
                    <c:v>C</c:v>
                  </c:pt>
                  <c:pt idx="15">
                    <c:v>A+</c:v>
                  </c:pt>
                  <c:pt idx="16">
                    <c:v>B</c:v>
                  </c:pt>
                  <c:pt idx="17">
                    <c:v>B-</c:v>
                  </c:pt>
                  <c:pt idx="18">
                    <c:v>C</c:v>
                  </c:pt>
                  <c:pt idx="19">
                    <c:v>D</c:v>
                  </c:pt>
                  <c:pt idx="20">
                    <c:v>B-</c:v>
                  </c:pt>
                  <c:pt idx="21">
                    <c:v>D</c:v>
                  </c:pt>
                  <c:pt idx="22">
                    <c:v>E</c:v>
                  </c:pt>
                  <c:pt idx="23">
                    <c:v>A</c:v>
                  </c:pt>
                  <c:pt idx="24">
                    <c:v>A+</c:v>
                  </c:pt>
                  <c:pt idx="25">
                    <c:v>B</c:v>
                  </c:pt>
                </c:lvl>
                <c:lvl>
                  <c:pt idx="0">
                    <c:v>A</c:v>
                  </c:pt>
                  <c:pt idx="2">
                    <c:v>A+</c:v>
                  </c:pt>
                  <c:pt idx="3">
                    <c:v>B</c:v>
                  </c:pt>
                  <c:pt idx="6">
                    <c:v>B-</c:v>
                  </c:pt>
                  <c:pt idx="10">
                    <c:v>C</c:v>
                  </c:pt>
                  <c:pt idx="15">
                    <c:v>D</c:v>
                  </c:pt>
                  <c:pt idx="20">
                    <c:v>E</c:v>
                  </c:pt>
                  <c:pt idx="23">
                    <c:v>F</c:v>
                  </c:pt>
                </c:lvl>
              </c:multiLvlStrCache>
            </c:multiLvlStrRef>
          </c:cat>
          <c:val>
            <c:numRef>
              <c:f>Folha1!$B$4:$B$37</c:f>
              <c:numCache>
                <c:formatCode>General</c:formatCode>
                <c:ptCount val="26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25</c:v>
                </c:pt>
                <c:pt idx="4">
                  <c:v>4</c:v>
                </c:pt>
                <c:pt idx="5">
                  <c:v>22</c:v>
                </c:pt>
                <c:pt idx="6">
                  <c:v>17</c:v>
                </c:pt>
                <c:pt idx="7">
                  <c:v>3</c:v>
                </c:pt>
                <c:pt idx="8">
                  <c:v>50</c:v>
                </c:pt>
                <c:pt idx="9">
                  <c:v>33</c:v>
                </c:pt>
                <c:pt idx="10">
                  <c:v>6</c:v>
                </c:pt>
                <c:pt idx="11">
                  <c:v>4</c:v>
                </c:pt>
                <c:pt idx="12">
                  <c:v>37</c:v>
                </c:pt>
                <c:pt idx="13">
                  <c:v>56</c:v>
                </c:pt>
                <c:pt idx="14">
                  <c:v>42</c:v>
                </c:pt>
                <c:pt idx="15">
                  <c:v>1</c:v>
                </c:pt>
                <c:pt idx="16">
                  <c:v>7</c:v>
                </c:pt>
                <c:pt idx="17">
                  <c:v>15</c:v>
                </c:pt>
                <c:pt idx="18">
                  <c:v>11</c:v>
                </c:pt>
                <c:pt idx="19">
                  <c:v>6</c:v>
                </c:pt>
                <c:pt idx="20">
                  <c:v>1</c:v>
                </c:pt>
                <c:pt idx="21">
                  <c:v>2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</c:ser>
        <c:dLbls/>
        <c:gapWidth val="219"/>
        <c:overlap val="-27"/>
        <c:axId val="219127808"/>
        <c:axId val="219129344"/>
      </c:barChart>
      <c:catAx>
        <c:axId val="2191278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9129344"/>
        <c:crosses val="autoZero"/>
        <c:auto val="1"/>
        <c:lblAlgn val="ctr"/>
        <c:lblOffset val="100"/>
      </c:catAx>
      <c:valAx>
        <c:axId val="21912934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912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PT" sz="1600" dirty="0">
                <a:latin typeface="Calibri" panose="020F0502020204030204" pitchFamily="34" charset="0"/>
              </a:rPr>
              <a:t>Custo </a:t>
            </a:r>
            <a:r>
              <a:rPr lang="pt-PT" sz="1600" dirty="0" smtClean="0">
                <a:latin typeface="Calibri" panose="020F0502020204030204" pitchFamily="34" charset="0"/>
              </a:rPr>
              <a:t>Global das medidas no CE</a:t>
            </a:r>
            <a:endParaRPr lang="pt-PT" sz="1600" baseline="0" dirty="0"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33084344795022785"/>
          <c:y val="5.039123636882339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0162574528756069"/>
          <c:y val="0.14953599392448341"/>
          <c:w val="0.8400585120171834"/>
          <c:h val="0.77339061004940157"/>
        </c:manualLayout>
      </c:layout>
      <c:scatterChart>
        <c:scatterStyle val="lineMarker"/>
        <c:ser>
          <c:idx val="0"/>
          <c:order val="0"/>
          <c:tx>
            <c:strRef>
              <c:f>'5. Geral Só Educação'!$AV$1</c:f>
              <c:strCache>
                <c:ptCount val="1"/>
                <c:pt idx="0">
                  <c:v>Custo Total Estimado de Investimento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38100">
                <a:solidFill>
                  <a:schemeClr val="accent1"/>
                </a:solidFill>
              </a:ln>
              <a:effectLst/>
            </c:spPr>
          </c:marker>
          <c:yVal>
            <c:numRef>
              <c:f>'5. Geral Só Educação'!$AV$2:$AV$412</c:f>
              <c:numCache>
                <c:formatCode>General</c:formatCode>
                <c:ptCount val="94"/>
                <c:pt idx="0">
                  <c:v>68800</c:v>
                </c:pt>
                <c:pt idx="1">
                  <c:v>49500</c:v>
                </c:pt>
                <c:pt idx="2">
                  <c:v>42500</c:v>
                </c:pt>
                <c:pt idx="3">
                  <c:v>16000</c:v>
                </c:pt>
                <c:pt idx="4">
                  <c:v>49500</c:v>
                </c:pt>
                <c:pt idx="5">
                  <c:v>5600</c:v>
                </c:pt>
                <c:pt idx="6">
                  <c:v>74000</c:v>
                </c:pt>
                <c:pt idx="7">
                  <c:v>50000</c:v>
                </c:pt>
                <c:pt idx="8">
                  <c:v>50000</c:v>
                </c:pt>
                <c:pt idx="9">
                  <c:v>5000</c:v>
                </c:pt>
                <c:pt idx="10">
                  <c:v>5000</c:v>
                </c:pt>
                <c:pt idx="11">
                  <c:v>168750</c:v>
                </c:pt>
                <c:pt idx="12">
                  <c:v>44494</c:v>
                </c:pt>
                <c:pt idx="13">
                  <c:v>10000</c:v>
                </c:pt>
                <c:pt idx="14">
                  <c:v>30000</c:v>
                </c:pt>
                <c:pt idx="15">
                  <c:v>45000</c:v>
                </c:pt>
                <c:pt idx="16">
                  <c:v>4951</c:v>
                </c:pt>
                <c:pt idx="17">
                  <c:v>31950</c:v>
                </c:pt>
                <c:pt idx="18">
                  <c:v>41000</c:v>
                </c:pt>
                <c:pt idx="19">
                  <c:v>12000</c:v>
                </c:pt>
                <c:pt idx="20">
                  <c:v>49560</c:v>
                </c:pt>
                <c:pt idx="21">
                  <c:v>24000</c:v>
                </c:pt>
                <c:pt idx="22">
                  <c:v>36000</c:v>
                </c:pt>
                <c:pt idx="23">
                  <c:v>19000</c:v>
                </c:pt>
                <c:pt idx="24">
                  <c:v>20000</c:v>
                </c:pt>
                <c:pt idx="25">
                  <c:v>13300</c:v>
                </c:pt>
                <c:pt idx="26">
                  <c:v>21000</c:v>
                </c:pt>
                <c:pt idx="27">
                  <c:v>44000</c:v>
                </c:pt>
                <c:pt idx="28">
                  <c:v>1520</c:v>
                </c:pt>
                <c:pt idx="29">
                  <c:v>147700</c:v>
                </c:pt>
                <c:pt idx="30">
                  <c:v>228.23599999999999</c:v>
                </c:pt>
                <c:pt idx="31">
                  <c:v>21000</c:v>
                </c:pt>
                <c:pt idx="32">
                  <c:v>58500</c:v>
                </c:pt>
                <c:pt idx="33">
                  <c:v>59500</c:v>
                </c:pt>
                <c:pt idx="34">
                  <c:v>30000</c:v>
                </c:pt>
                <c:pt idx="35">
                  <c:v>491</c:v>
                </c:pt>
                <c:pt idx="36">
                  <c:v>13600</c:v>
                </c:pt>
                <c:pt idx="37">
                  <c:v>5000</c:v>
                </c:pt>
                <c:pt idx="38">
                  <c:v>7500</c:v>
                </c:pt>
                <c:pt idx="39">
                  <c:v>49500</c:v>
                </c:pt>
                <c:pt idx="40">
                  <c:v>1200</c:v>
                </c:pt>
                <c:pt idx="41">
                  <c:v>6000</c:v>
                </c:pt>
                <c:pt idx="42">
                  <c:v>6000</c:v>
                </c:pt>
                <c:pt idx="43">
                  <c:v>8000</c:v>
                </c:pt>
                <c:pt idx="44">
                  <c:v>4500</c:v>
                </c:pt>
                <c:pt idx="45">
                  <c:v>2000</c:v>
                </c:pt>
                <c:pt idx="46">
                  <c:v>10000</c:v>
                </c:pt>
                <c:pt idx="47">
                  <c:v>6000</c:v>
                </c:pt>
                <c:pt idx="48">
                  <c:v>75288</c:v>
                </c:pt>
                <c:pt idx="49">
                  <c:v>1120</c:v>
                </c:pt>
                <c:pt idx="50">
                  <c:v>34000</c:v>
                </c:pt>
                <c:pt idx="51">
                  <c:v>165400</c:v>
                </c:pt>
                <c:pt idx="52">
                  <c:v>2000</c:v>
                </c:pt>
                <c:pt idx="53">
                  <c:v>15300</c:v>
                </c:pt>
                <c:pt idx="54">
                  <c:v>6300</c:v>
                </c:pt>
                <c:pt idx="55">
                  <c:v>21300</c:v>
                </c:pt>
                <c:pt idx="56">
                  <c:v>7300</c:v>
                </c:pt>
                <c:pt idx="57">
                  <c:v>21300</c:v>
                </c:pt>
                <c:pt idx="58">
                  <c:v>15300</c:v>
                </c:pt>
                <c:pt idx="59">
                  <c:v>12800</c:v>
                </c:pt>
                <c:pt idx="60">
                  <c:v>46701.25</c:v>
                </c:pt>
                <c:pt idx="61">
                  <c:v>90998.5</c:v>
                </c:pt>
                <c:pt idx="62">
                  <c:v>94866</c:v>
                </c:pt>
                <c:pt idx="63">
                  <c:v>45800</c:v>
                </c:pt>
                <c:pt idx="64">
                  <c:v>45000</c:v>
                </c:pt>
                <c:pt idx="65">
                  <c:v>28250</c:v>
                </c:pt>
                <c:pt idx="66">
                  <c:v>18696.309999999998</c:v>
                </c:pt>
                <c:pt idx="67">
                  <c:v>21266</c:v>
                </c:pt>
                <c:pt idx="68">
                  <c:v>50388.21</c:v>
                </c:pt>
                <c:pt idx="69">
                  <c:v>43237</c:v>
                </c:pt>
                <c:pt idx="70">
                  <c:v>31058.07</c:v>
                </c:pt>
                <c:pt idx="71">
                  <c:v>81101.039999999994</c:v>
                </c:pt>
                <c:pt idx="72">
                  <c:v>78780</c:v>
                </c:pt>
                <c:pt idx="73">
                  <c:v>37855</c:v>
                </c:pt>
                <c:pt idx="74">
                  <c:v>4000</c:v>
                </c:pt>
                <c:pt idx="75">
                  <c:v>9645.8499999999985</c:v>
                </c:pt>
                <c:pt idx="76">
                  <c:v>24693.09</c:v>
                </c:pt>
                <c:pt idx="77">
                  <c:v>190000</c:v>
                </c:pt>
                <c:pt idx="78">
                  <c:v>4300</c:v>
                </c:pt>
                <c:pt idx="79">
                  <c:v>80900</c:v>
                </c:pt>
                <c:pt idx="80">
                  <c:v>12950</c:v>
                </c:pt>
                <c:pt idx="81">
                  <c:v>12950</c:v>
                </c:pt>
                <c:pt idx="82">
                  <c:v>12950</c:v>
                </c:pt>
                <c:pt idx="83">
                  <c:v>4300</c:v>
                </c:pt>
                <c:pt idx="84">
                  <c:v>7340</c:v>
                </c:pt>
                <c:pt idx="85">
                  <c:v>114300</c:v>
                </c:pt>
                <c:pt idx="86">
                  <c:v>79300</c:v>
                </c:pt>
                <c:pt idx="87">
                  <c:v>33040</c:v>
                </c:pt>
                <c:pt idx="88">
                  <c:v>53146</c:v>
                </c:pt>
                <c:pt idx="89">
                  <c:v>49520</c:v>
                </c:pt>
                <c:pt idx="90">
                  <c:v>16500</c:v>
                </c:pt>
                <c:pt idx="91">
                  <c:v>40896.6</c:v>
                </c:pt>
                <c:pt idx="92">
                  <c:v>17600</c:v>
                </c:pt>
                <c:pt idx="93">
                  <c:v>67500</c:v>
                </c:pt>
              </c:numCache>
            </c:numRef>
          </c:yVal>
        </c:ser>
        <c:dLbls/>
        <c:axId val="213666048"/>
        <c:axId val="213671936"/>
      </c:scatterChart>
      <c:valAx>
        <c:axId val="21366604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3671936"/>
        <c:crosses val="autoZero"/>
        <c:crossBetween val="midCat"/>
      </c:valAx>
      <c:valAx>
        <c:axId val="2136719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213666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1EF7DC-C08B-42BD-9403-18D6E862C1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3F3253D5-8247-4CA4-B270-A19A262C46FC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PT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Competitividade e internacionalização</a:t>
          </a:r>
          <a:endParaRPr lang="pt-PT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80CBBC-6131-4C75-ACE3-813DC6D9D54D}" type="parTrans" cxnId="{40222F6E-ADE8-449D-82BA-883EBAE3EABC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EA051A-898D-4A03-B8E4-006BBD967708}" type="sibTrans" cxnId="{40222F6E-ADE8-449D-82BA-883EBAE3EABC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574A3-1CAE-40CB-BC59-33B945C88F27}">
      <dgm:prSet phldrT="[Texto]" custT="1"/>
      <dgm:spPr/>
      <dgm:t>
        <a:bodyPr lIns="0" tIns="36000" rIns="0" bIns="36000"/>
        <a:lstStyle/>
        <a:p>
          <a:pPr marL="180975" indent="-95250"/>
          <a:r>
            <a:rPr lang="pt-PT" sz="1100" dirty="0" smtClean="0">
              <a:latin typeface="Arial" panose="020B0604020202020204" pitchFamily="34" charset="0"/>
              <a:cs typeface="Arial" panose="020B0604020202020204" pitchFamily="34" charset="0"/>
            </a:rPr>
            <a:t>OT 1 - Reforçar a investigação, o desenvolvimento tecnológico e a inovação</a:t>
          </a:r>
          <a:endParaRPr lang="pt-PT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84124E-3889-47D9-86B4-F2BC39EFD0F5}" type="parTrans" cxnId="{FC760B04-4A0A-4F2F-B4A5-6DA8A1661F47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248FC6-CF43-4801-96F1-9BB41958EB67}" type="sibTrans" cxnId="{FC760B04-4A0A-4F2F-B4A5-6DA8A1661F47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6FF7B-B849-4921-8C0B-C3F7F48C4BB6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PT" sz="1400" b="1" dirty="0" smtClean="0">
              <a:latin typeface="Arial" panose="020B0604020202020204" pitchFamily="34" charset="0"/>
              <a:cs typeface="Arial" panose="020B0604020202020204" pitchFamily="34" charset="0"/>
            </a:rPr>
            <a:t>Inclusão Social  e emprego</a:t>
          </a:r>
          <a:endParaRPr lang="pt-PT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CCB0F-8A62-48B1-9DFD-E1F3CB84A9BD}" type="parTrans" cxnId="{8AC7673F-807F-415A-BE36-E8AA58C768B3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FDA07B-3077-458C-AAAB-CECD566BAADF}" type="sibTrans" cxnId="{8AC7673F-807F-415A-BE36-E8AA58C768B3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E0AE1F-B618-4CDD-A3CF-64CE7DEEF13D}">
      <dgm:prSet phldrT="[Texto]" custT="1"/>
      <dgm:spPr/>
      <dgm:t>
        <a:bodyPr lIns="0" tIns="36000" rIns="0" bIns="36000"/>
        <a:lstStyle/>
        <a:p>
          <a:pPr marL="180975" indent="-95250"/>
          <a:r>
            <a:rPr lang="pt-PT" sz="1200" dirty="0" smtClean="0">
              <a:latin typeface="Arial" panose="020B0604020202020204" pitchFamily="34" charset="0"/>
              <a:cs typeface="Arial" panose="020B0604020202020204" pitchFamily="34" charset="0"/>
            </a:rPr>
            <a:t>OT 8 - Promover o </a:t>
          </a:r>
          <a:r>
            <a:rPr lang="pt-PT" sz="1100" dirty="0" smtClean="0">
              <a:latin typeface="Arial" panose="020B0604020202020204" pitchFamily="34" charset="0"/>
              <a:cs typeface="Arial" panose="020B0604020202020204" pitchFamily="34" charset="0"/>
            </a:rPr>
            <a:t>emprego</a:t>
          </a:r>
          <a:r>
            <a:rPr lang="pt-PT" sz="1200" dirty="0" smtClean="0">
              <a:latin typeface="Arial" panose="020B0604020202020204" pitchFamily="34" charset="0"/>
              <a:cs typeface="Arial" panose="020B0604020202020204" pitchFamily="34" charset="0"/>
            </a:rPr>
            <a:t> e apoiar a mobilidade laboral</a:t>
          </a:r>
          <a:endParaRPr lang="pt-PT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6445A5-3CF5-4C9E-ACB6-8C9732D3C4DA}" type="parTrans" cxnId="{13C2CED2-6967-4509-88CC-27AAF76AF81C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FD4214-CC55-429C-8DD9-A6F00FAD481D}" type="sibTrans" cxnId="{13C2CED2-6967-4509-88CC-27AAF76AF81C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693CE9-92F9-4949-8B44-172DF5AEBC48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PT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Capital Humano</a:t>
          </a:r>
          <a:endParaRPr lang="pt-PT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ABB446-45A2-4D0B-80BD-16AA9ECEE901}" type="parTrans" cxnId="{3A92434E-2FA6-4DCA-84E3-0F69C8866565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F8DCB-E233-4F5C-9682-6A4611B99DA3}" type="sibTrans" cxnId="{3A92434E-2FA6-4DCA-84E3-0F69C8866565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D83C97-16A7-4D19-AE8F-E60D236FA09A}">
      <dgm:prSet phldrT="[Texto]" custT="1"/>
      <dgm:spPr/>
      <dgm:t>
        <a:bodyPr lIns="0" tIns="36000" rIns="0" bIns="36000"/>
        <a:lstStyle/>
        <a:p>
          <a:pPr marL="180975" indent="-95250"/>
          <a:r>
            <a:rPr lang="pt-PT" sz="1100" dirty="0" smtClean="0">
              <a:latin typeface="Arial" panose="020B0604020202020204" pitchFamily="34" charset="0"/>
              <a:cs typeface="Arial" panose="020B0604020202020204" pitchFamily="34" charset="0"/>
            </a:rPr>
            <a:t>OT 10 - Investir no ensino, nas competências e na aprendizagem ao longo da vida</a:t>
          </a:r>
          <a:endParaRPr lang="pt-PT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14BD2C-8D83-4551-9F01-46D837816137}" type="parTrans" cxnId="{A2822757-F7C1-48B9-810E-4C3DE814560F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1BE8C7-1588-42C3-B67F-9C09B1D269BE}" type="sibTrans" cxnId="{A2822757-F7C1-48B9-810E-4C3DE814560F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3762F0-4CF7-47B4-AA0B-7B0495CEAD99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PT" sz="1400" b="1" dirty="0" smtClean="0">
              <a:latin typeface="Arial" panose="020B0604020202020204" pitchFamily="34" charset="0"/>
              <a:cs typeface="Arial" panose="020B0604020202020204" pitchFamily="34" charset="0"/>
            </a:rPr>
            <a:t>Sustentabilidade e Eficiência no Uso de Recursos</a:t>
          </a:r>
          <a:endParaRPr lang="pt-PT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8FA75B-43DE-4843-AF64-04D292A77D9B}" type="parTrans" cxnId="{8DC969F2-CB9C-4A48-9AE6-D253C03A5C7F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FA97D0-6072-4FDA-BCA2-56F59A324BD4}" type="sibTrans" cxnId="{8DC969F2-CB9C-4A48-9AE6-D253C03A5C7F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4B16F4-8421-4752-8F01-AB2A57C1218A}">
      <dgm:prSet phldrT="[Texto]" custT="1"/>
      <dgm:spPr/>
      <dgm:t>
        <a:bodyPr lIns="0" tIns="36000" rIns="0" bIns="36000"/>
        <a:lstStyle/>
        <a:p>
          <a:pPr marL="180975" indent="-95250"/>
          <a:r>
            <a:rPr lang="pt-PT" sz="11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OT 4 - Apoiar a transição para uma economia de baixas emissões de carbono em todos os setores</a:t>
          </a:r>
          <a:endParaRPr lang="pt-PT" sz="11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9C839E-16AE-4D0F-96C3-0FE42D29F509}" type="parTrans" cxnId="{C92888A0-4670-4524-ACF3-0B55DF140F17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BB5014-20FB-4894-B901-C3C3435E73DF}" type="sibTrans" cxnId="{C92888A0-4670-4524-ACF3-0B55DF140F17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2D65CF-FDDB-4B6D-B487-8E819EECD054}">
      <dgm:prSet custT="1"/>
      <dgm:spPr/>
      <dgm:t>
        <a:bodyPr lIns="0" tIns="36000" rIns="0" bIns="36000"/>
        <a:lstStyle/>
        <a:p>
          <a:pPr marL="180975" indent="-95250"/>
          <a:r>
            <a:rPr lang="pt-PT" sz="1100" dirty="0" smtClean="0">
              <a:latin typeface="Arial" panose="020B0604020202020204" pitchFamily="34" charset="0"/>
              <a:cs typeface="Arial" panose="020B0604020202020204" pitchFamily="34" charset="0"/>
            </a:rPr>
            <a:t>OT 3 - Reforçar a competitividade das PME e dos setores agrícola das pescas e da aquicultura</a:t>
          </a:r>
          <a:endParaRPr lang="pt-PT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735EA7-F8FA-42A7-B952-9DE3EB5812AA}" type="parTrans" cxnId="{951A6677-A5F5-4F2B-9B8B-50A4CD6AB241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ABBCF0-60BF-4328-B2AC-EC3DEE3A3FFA}" type="sibTrans" cxnId="{951A6677-A5F5-4F2B-9B8B-50A4CD6AB241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1DB30E-A832-41C7-9B60-764C02652A3C}">
      <dgm:prSet custT="1"/>
      <dgm:spPr/>
      <dgm:t>
        <a:bodyPr lIns="0" tIns="36000" rIns="0" bIns="36000"/>
        <a:lstStyle/>
        <a:p>
          <a:pPr marL="180975" indent="-95250"/>
          <a:r>
            <a:rPr lang="pt-PT" sz="1100" dirty="0" smtClean="0">
              <a:latin typeface="Arial" panose="020B0604020202020204" pitchFamily="34" charset="0"/>
              <a:cs typeface="Arial" panose="020B0604020202020204" pitchFamily="34" charset="0"/>
            </a:rPr>
            <a:t>OT 7 - Promover transportes sustentáveis e eliminar estrangulamentos nas redes de infraestruturas</a:t>
          </a:r>
          <a:endParaRPr lang="pt-PT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D13578-8C7B-493C-9918-9C6D12940720}" type="parTrans" cxnId="{B9AF48E7-288A-4D91-8018-6DE8FE6EADC4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40ED66-E8C8-4D23-B3B5-DED8DDF8A424}" type="sibTrans" cxnId="{B9AF48E7-288A-4D91-8018-6DE8FE6EADC4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99BF8-B383-49DA-876A-90E94CD41F9B}">
      <dgm:prSet custT="1"/>
      <dgm:spPr/>
      <dgm:t>
        <a:bodyPr lIns="0" tIns="36000" rIns="0" bIns="36000"/>
        <a:lstStyle/>
        <a:p>
          <a:pPr marL="180975" indent="-95250"/>
          <a:r>
            <a:rPr lang="pt-PT" sz="1200" dirty="0" smtClean="0">
              <a:latin typeface="Arial" panose="020B0604020202020204" pitchFamily="34" charset="0"/>
              <a:cs typeface="Arial" panose="020B0604020202020204" pitchFamily="34" charset="0"/>
            </a:rPr>
            <a:t>OT 9 - Promover a inclusão social e combater a pobreza</a:t>
          </a:r>
          <a:endParaRPr lang="pt-PT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67ACB8-DCA8-4541-B392-AFE9D442DCFE}" type="parTrans" cxnId="{3682C902-5FE6-4504-9C87-EC7CDE892683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4046A5-15EE-4D0F-A01D-F06215CE0E54}" type="sibTrans" cxnId="{3682C902-5FE6-4504-9C87-EC7CDE892683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AEB6B2-72EF-411A-9BC2-914484A02FAA}">
      <dgm:prSet custT="1"/>
      <dgm:spPr/>
      <dgm:t>
        <a:bodyPr lIns="0" tIns="36000" rIns="0" bIns="36000"/>
        <a:lstStyle/>
        <a:p>
          <a:pPr marL="180975" indent="-95250"/>
          <a:r>
            <a:rPr lang="pt-PT" sz="11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OT 5 - Promover a adaptação às alterações climáticas e a prevenção e gestão de riscos</a:t>
          </a:r>
        </a:p>
      </dgm:t>
    </dgm:pt>
    <dgm:pt modelId="{C10EDE74-E3D0-48D3-8677-97995AC0BAAD}" type="parTrans" cxnId="{83937BC1-ED83-4AD2-9524-0D5D3BA8376D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E29EA3-0E0E-4502-B0B6-33F29CA1BA37}" type="sibTrans" cxnId="{83937BC1-ED83-4AD2-9524-0D5D3BA8376D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911094-19D7-479A-A95D-2CA272A08215}">
      <dgm:prSet custT="1"/>
      <dgm:spPr/>
      <dgm:t>
        <a:bodyPr lIns="0" tIns="36000" rIns="0" bIns="36000"/>
        <a:lstStyle/>
        <a:p>
          <a:pPr marL="180975" indent="-95250"/>
          <a:r>
            <a:rPr lang="pt-PT" sz="11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OT 6 - Proteger o ambiente e promover a eficiência dos recursos</a:t>
          </a:r>
        </a:p>
      </dgm:t>
    </dgm:pt>
    <dgm:pt modelId="{B72243DF-FB32-4180-91D9-E9190A19C8DC}" type="parTrans" cxnId="{39662408-821F-470E-86CE-7F891D86C3A2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1E6E75-E742-4E73-A9F0-4A021270F656}" type="sibTrans" cxnId="{39662408-821F-470E-86CE-7F891D86C3A2}">
      <dgm:prSet/>
      <dgm:spPr/>
      <dgm:t>
        <a:bodyPr/>
        <a:lstStyle/>
        <a:p>
          <a:endParaRPr lang="pt-P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0C63B7-8434-473C-9702-D6C339DC9A47}">
      <dgm:prSet phldrT="[Texto]" custT="1"/>
      <dgm:spPr/>
      <dgm:t>
        <a:bodyPr lIns="0" tIns="36000" rIns="0" bIns="36000"/>
        <a:lstStyle/>
        <a:p>
          <a:pPr marL="180975" indent="-95250"/>
          <a:r>
            <a:rPr lang="pt-PT" sz="1100" dirty="0" smtClean="0">
              <a:latin typeface="Arial" panose="020B0604020202020204" pitchFamily="34" charset="0"/>
              <a:cs typeface="Arial" panose="020B0604020202020204" pitchFamily="34" charset="0"/>
            </a:rPr>
            <a:t>OT 2 - Melhorar o acesso às TIC, bem como a sua utilização e qualidade</a:t>
          </a:r>
          <a:endParaRPr lang="pt-PT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86131-8EEF-4735-ACE9-2FC0EE8A9580}" type="parTrans" cxnId="{35813EBC-DB32-4E23-BCB2-D9E106CF8D48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45057A-3C53-44A2-9010-E542E71AFF9A}" type="sibTrans" cxnId="{35813EBC-DB32-4E23-BCB2-D9E106CF8D48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1B21FA-C39F-4C05-A8A6-A6F889CBBBD3}">
      <dgm:prSet custT="1"/>
      <dgm:spPr/>
      <dgm:t>
        <a:bodyPr lIns="0" tIns="36000" rIns="0" bIns="36000"/>
        <a:lstStyle/>
        <a:p>
          <a:pPr marL="180975" indent="-95250"/>
          <a:r>
            <a:rPr lang="pt-PT" sz="1100" dirty="0" smtClean="0">
              <a:latin typeface="Arial" panose="020B0604020202020204" pitchFamily="34" charset="0"/>
              <a:cs typeface="Arial" panose="020B0604020202020204" pitchFamily="34" charset="0"/>
            </a:rPr>
            <a:t>OT 11 - Reforçar a capacidade institucional e uma administração pública eficiente</a:t>
          </a:r>
          <a:endParaRPr lang="pt-PT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EF383A-C860-4AD3-B86A-C121A060AA32}" type="parTrans" cxnId="{0E4F7626-65B5-4B7D-B48A-D13AFDCD51AE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2A14B7-F9FB-4104-BBC9-44316B954F8D}" type="sibTrans" cxnId="{0E4F7626-65B5-4B7D-B48A-D13AFDCD51AE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54DEF8-0F53-4BF2-84D3-481DC7BB8D26}" type="pres">
      <dgm:prSet presAssocID="{F31EF7DC-C08B-42BD-9403-18D6E862C1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9B610EA9-A825-4BC0-BBC3-F93BC08C5413}" type="pres">
      <dgm:prSet presAssocID="{3F3253D5-8247-4CA4-B270-A19A262C46FC}" presName="linNode" presStyleCnt="0"/>
      <dgm:spPr/>
    </dgm:pt>
    <dgm:pt modelId="{59325926-F9F0-49BF-9B83-3714348F0617}" type="pres">
      <dgm:prSet presAssocID="{3F3253D5-8247-4CA4-B270-A19A262C46FC}" presName="parentText" presStyleLbl="node1" presStyleIdx="0" presStyleCnt="4" custScaleX="62037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F139F70-BF36-4164-BC3C-24E5301459B1}" type="pres">
      <dgm:prSet presAssocID="{3F3253D5-8247-4CA4-B270-A19A262C46FC}" presName="descendantText" presStyleLbl="alignAccFollowNode1" presStyleIdx="0" presStyleCnt="4" custScaleX="12147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8FFCAB0-6F88-476F-B5D0-2BCC5847753E}" type="pres">
      <dgm:prSet presAssocID="{7EEA051A-898D-4A03-B8E4-006BBD967708}" presName="sp" presStyleCnt="0"/>
      <dgm:spPr/>
    </dgm:pt>
    <dgm:pt modelId="{C9615E6D-3848-471C-A159-C431B5C7B9D0}" type="pres">
      <dgm:prSet presAssocID="{2046FF7B-B849-4921-8C0B-C3F7F48C4BB6}" presName="linNode" presStyleCnt="0"/>
      <dgm:spPr/>
    </dgm:pt>
    <dgm:pt modelId="{438DEEFC-B8F6-495B-AFBE-802AE1904F73}" type="pres">
      <dgm:prSet presAssocID="{2046FF7B-B849-4921-8C0B-C3F7F48C4BB6}" presName="parentText" presStyleLbl="node1" presStyleIdx="1" presStyleCnt="4" custScaleX="62037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527FF93-0D78-46FC-8F6C-D443C72D6686}" type="pres">
      <dgm:prSet presAssocID="{2046FF7B-B849-4921-8C0B-C3F7F48C4BB6}" presName="descendantText" presStyleLbl="alignAccFollowNode1" presStyleIdx="1" presStyleCnt="4" custScaleX="12147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21337AD-4DC1-4E9A-9CD4-A09404D1F07F}" type="pres">
      <dgm:prSet presAssocID="{B1FDA07B-3077-458C-AAAB-CECD566BAADF}" presName="sp" presStyleCnt="0"/>
      <dgm:spPr/>
    </dgm:pt>
    <dgm:pt modelId="{1D49CC19-7503-4280-BF3B-75574E0712B7}" type="pres">
      <dgm:prSet presAssocID="{2E693CE9-92F9-4949-8B44-172DF5AEBC48}" presName="linNode" presStyleCnt="0"/>
      <dgm:spPr/>
    </dgm:pt>
    <dgm:pt modelId="{6A30B6E5-38A7-4821-AFEA-1D7B111F087B}" type="pres">
      <dgm:prSet presAssocID="{2E693CE9-92F9-4949-8B44-172DF5AEBC48}" presName="parentText" presStyleLbl="node1" presStyleIdx="2" presStyleCnt="4" custScaleX="62037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1187DAC-0508-4A69-87B5-B3A2F683B43B}" type="pres">
      <dgm:prSet presAssocID="{2E693CE9-92F9-4949-8B44-172DF5AEBC48}" presName="descendantText" presStyleLbl="alignAccFollowNode1" presStyleIdx="2" presStyleCnt="4" custScaleX="12147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2B039D1-B757-46A0-AAED-979FDED67FDF}" type="pres">
      <dgm:prSet presAssocID="{C9DF8DCB-E233-4F5C-9682-6A4611B99DA3}" presName="sp" presStyleCnt="0"/>
      <dgm:spPr/>
    </dgm:pt>
    <dgm:pt modelId="{98521CFB-3BD9-49AB-965F-7752C79BD814}" type="pres">
      <dgm:prSet presAssocID="{883762F0-4CF7-47B4-AA0B-7B0495CEAD99}" presName="linNode" presStyleCnt="0"/>
      <dgm:spPr/>
    </dgm:pt>
    <dgm:pt modelId="{8A664430-E10D-496E-AD30-C0474D756EB1}" type="pres">
      <dgm:prSet presAssocID="{883762F0-4CF7-47B4-AA0B-7B0495CEAD99}" presName="parentText" presStyleLbl="node1" presStyleIdx="3" presStyleCnt="4" custScaleX="62037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CD23B88-4477-4F45-9786-C264BC0A972D}" type="pres">
      <dgm:prSet presAssocID="{883762F0-4CF7-47B4-AA0B-7B0495CEAD99}" presName="descendantText" presStyleLbl="alignAccFollowNode1" presStyleIdx="3" presStyleCnt="4" custScaleX="12147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8AC7673F-807F-415A-BE36-E8AA58C768B3}" srcId="{F31EF7DC-C08B-42BD-9403-18D6E862C105}" destId="{2046FF7B-B849-4921-8C0B-C3F7F48C4BB6}" srcOrd="1" destOrd="0" parTransId="{FD7CCB0F-8A62-48B1-9DFD-E1F3CB84A9BD}" sibTransId="{B1FDA07B-3077-458C-AAAB-CECD566BAADF}"/>
    <dgm:cxn modelId="{8DC969F2-CB9C-4A48-9AE6-D253C03A5C7F}" srcId="{F31EF7DC-C08B-42BD-9403-18D6E862C105}" destId="{883762F0-4CF7-47B4-AA0B-7B0495CEAD99}" srcOrd="3" destOrd="0" parTransId="{608FA75B-43DE-4843-AF64-04D292A77D9B}" sibTransId="{FFFA97D0-6072-4FDA-BCA2-56F59A324BD4}"/>
    <dgm:cxn modelId="{A2822757-F7C1-48B9-810E-4C3DE814560F}" srcId="{2E693CE9-92F9-4949-8B44-172DF5AEBC48}" destId="{71D83C97-16A7-4D19-AE8F-E60D236FA09A}" srcOrd="0" destOrd="0" parTransId="{9014BD2C-8D83-4551-9F01-46D837816137}" sibTransId="{D01BE8C7-1588-42C3-B67F-9C09B1D269BE}"/>
    <dgm:cxn modelId="{28AC4C5E-214C-47CA-907B-B883FA67F816}" type="presOf" srcId="{71D83C97-16A7-4D19-AE8F-E60D236FA09A}" destId="{B1187DAC-0508-4A69-87B5-B3A2F683B43B}" srcOrd="0" destOrd="0" presId="urn:microsoft.com/office/officeart/2005/8/layout/vList5"/>
    <dgm:cxn modelId="{6B1C219F-8436-4446-9514-60160BD3D2FA}" type="presOf" srcId="{F31EF7DC-C08B-42BD-9403-18D6E862C105}" destId="{0254DEF8-0F53-4BF2-84D3-481DC7BB8D26}" srcOrd="0" destOrd="0" presId="urn:microsoft.com/office/officeart/2005/8/layout/vList5"/>
    <dgm:cxn modelId="{35813EBC-DB32-4E23-BCB2-D9E106CF8D48}" srcId="{3F3253D5-8247-4CA4-B270-A19A262C46FC}" destId="{6C0C63B7-8434-473C-9702-D6C339DC9A47}" srcOrd="1" destOrd="0" parTransId="{F7886131-8EEF-4735-ACE9-2FC0EE8A9580}" sibTransId="{9A45057A-3C53-44A2-9010-E542E71AFF9A}"/>
    <dgm:cxn modelId="{B8BCB330-9C8A-4EC9-BAA3-37B51E42E8DE}" type="presOf" srcId="{DE2D65CF-FDDB-4B6D-B487-8E819EECD054}" destId="{CF139F70-BF36-4164-BC3C-24E5301459B1}" srcOrd="0" destOrd="2" presId="urn:microsoft.com/office/officeart/2005/8/layout/vList5"/>
    <dgm:cxn modelId="{C92888A0-4670-4524-ACF3-0B55DF140F17}" srcId="{883762F0-4CF7-47B4-AA0B-7B0495CEAD99}" destId="{834B16F4-8421-4752-8F01-AB2A57C1218A}" srcOrd="0" destOrd="0" parTransId="{0D9C839E-16AE-4D0F-96C3-0FE42D29F509}" sibTransId="{5DBB5014-20FB-4894-B901-C3C3435E73DF}"/>
    <dgm:cxn modelId="{951A6677-A5F5-4F2B-9B8B-50A4CD6AB241}" srcId="{3F3253D5-8247-4CA4-B270-A19A262C46FC}" destId="{DE2D65CF-FDDB-4B6D-B487-8E819EECD054}" srcOrd="2" destOrd="0" parTransId="{28735EA7-F8FA-42A7-B952-9DE3EB5812AA}" sibTransId="{59ABBCF0-60BF-4328-B2AC-EC3DEE3A3FFA}"/>
    <dgm:cxn modelId="{40222F6E-ADE8-449D-82BA-883EBAE3EABC}" srcId="{F31EF7DC-C08B-42BD-9403-18D6E862C105}" destId="{3F3253D5-8247-4CA4-B270-A19A262C46FC}" srcOrd="0" destOrd="0" parTransId="{3D80CBBC-6131-4C75-ACE3-813DC6D9D54D}" sibTransId="{7EEA051A-898D-4A03-B8E4-006BBD967708}"/>
    <dgm:cxn modelId="{3A92434E-2FA6-4DCA-84E3-0F69C8866565}" srcId="{F31EF7DC-C08B-42BD-9403-18D6E862C105}" destId="{2E693CE9-92F9-4949-8B44-172DF5AEBC48}" srcOrd="2" destOrd="0" parTransId="{3CABB446-45A2-4D0B-80BD-16AA9ECEE901}" sibTransId="{C9DF8DCB-E233-4F5C-9682-6A4611B99DA3}"/>
    <dgm:cxn modelId="{83937BC1-ED83-4AD2-9524-0D5D3BA8376D}" srcId="{883762F0-4CF7-47B4-AA0B-7B0495CEAD99}" destId="{B0AEB6B2-72EF-411A-9BC2-914484A02FAA}" srcOrd="1" destOrd="0" parTransId="{C10EDE74-E3D0-48D3-8677-97995AC0BAAD}" sibTransId="{E9E29EA3-0E0E-4502-B0B6-33F29CA1BA37}"/>
    <dgm:cxn modelId="{FC760B04-4A0A-4F2F-B4A5-6DA8A1661F47}" srcId="{3F3253D5-8247-4CA4-B270-A19A262C46FC}" destId="{B89574A3-1CAE-40CB-BC59-33B945C88F27}" srcOrd="0" destOrd="0" parTransId="{F684124E-3889-47D9-86B4-F2BC39EFD0F5}" sibTransId="{AB248FC6-CF43-4801-96F1-9BB41958EB67}"/>
    <dgm:cxn modelId="{B8956BA2-D7C8-40F8-90AC-31FD5FFB44E1}" type="presOf" srcId="{B0AEB6B2-72EF-411A-9BC2-914484A02FAA}" destId="{DCD23B88-4477-4F45-9786-C264BC0A972D}" srcOrd="0" destOrd="1" presId="urn:microsoft.com/office/officeart/2005/8/layout/vList5"/>
    <dgm:cxn modelId="{B9AF48E7-288A-4D91-8018-6DE8FE6EADC4}" srcId="{3F3253D5-8247-4CA4-B270-A19A262C46FC}" destId="{3F1DB30E-A832-41C7-9B60-764C02652A3C}" srcOrd="3" destOrd="0" parTransId="{DFD13578-8C7B-493C-9918-9C6D12940720}" sibTransId="{B840ED66-E8C8-4D23-B3B5-DED8DDF8A424}"/>
    <dgm:cxn modelId="{0E4F7626-65B5-4B7D-B48A-D13AFDCD51AE}" srcId="{3F3253D5-8247-4CA4-B270-A19A262C46FC}" destId="{E21B21FA-C39F-4C05-A8A6-A6F889CBBBD3}" srcOrd="4" destOrd="0" parTransId="{99EF383A-C860-4AD3-B86A-C121A060AA32}" sibTransId="{8E2A14B7-F9FB-4104-BBC9-44316B954F8D}"/>
    <dgm:cxn modelId="{3682C902-5FE6-4504-9C87-EC7CDE892683}" srcId="{2046FF7B-B849-4921-8C0B-C3F7F48C4BB6}" destId="{81D99BF8-B383-49DA-876A-90E94CD41F9B}" srcOrd="1" destOrd="0" parTransId="{0467ACB8-DCA8-4541-B392-AFE9D442DCFE}" sibTransId="{B24046A5-15EE-4D0F-A01D-F06215CE0E54}"/>
    <dgm:cxn modelId="{7906F41A-1400-4BEC-AA89-257C56A08810}" type="presOf" srcId="{3F3253D5-8247-4CA4-B270-A19A262C46FC}" destId="{59325926-F9F0-49BF-9B83-3714348F0617}" srcOrd="0" destOrd="0" presId="urn:microsoft.com/office/officeart/2005/8/layout/vList5"/>
    <dgm:cxn modelId="{51547219-ADEA-4907-AECF-3AEAEAC86E90}" type="presOf" srcId="{B89574A3-1CAE-40CB-BC59-33B945C88F27}" destId="{CF139F70-BF36-4164-BC3C-24E5301459B1}" srcOrd="0" destOrd="0" presId="urn:microsoft.com/office/officeart/2005/8/layout/vList5"/>
    <dgm:cxn modelId="{D9528EA8-9C6A-4603-B144-6BD3796F8AF6}" type="presOf" srcId="{6C0C63B7-8434-473C-9702-D6C339DC9A47}" destId="{CF139F70-BF36-4164-BC3C-24E5301459B1}" srcOrd="0" destOrd="1" presId="urn:microsoft.com/office/officeart/2005/8/layout/vList5"/>
    <dgm:cxn modelId="{A837DEA8-192D-494B-AE5F-A3BAF708423A}" type="presOf" srcId="{81D99BF8-B383-49DA-876A-90E94CD41F9B}" destId="{2527FF93-0D78-46FC-8F6C-D443C72D6686}" srcOrd="0" destOrd="1" presId="urn:microsoft.com/office/officeart/2005/8/layout/vList5"/>
    <dgm:cxn modelId="{39662408-821F-470E-86CE-7F891D86C3A2}" srcId="{883762F0-4CF7-47B4-AA0B-7B0495CEAD99}" destId="{FE911094-19D7-479A-A95D-2CA272A08215}" srcOrd="2" destOrd="0" parTransId="{B72243DF-FB32-4180-91D9-E9190A19C8DC}" sibTransId="{EA1E6E75-E742-4E73-A9F0-4A021270F656}"/>
    <dgm:cxn modelId="{CA0F1802-1297-4228-A64D-31750B686FFE}" type="presOf" srcId="{2046FF7B-B849-4921-8C0B-C3F7F48C4BB6}" destId="{438DEEFC-B8F6-495B-AFBE-802AE1904F73}" srcOrd="0" destOrd="0" presId="urn:microsoft.com/office/officeart/2005/8/layout/vList5"/>
    <dgm:cxn modelId="{D0C735F8-F6C5-4E89-8CF4-B04E70D8D4F1}" type="presOf" srcId="{91E0AE1F-B618-4CDD-A3CF-64CE7DEEF13D}" destId="{2527FF93-0D78-46FC-8F6C-D443C72D6686}" srcOrd="0" destOrd="0" presId="urn:microsoft.com/office/officeart/2005/8/layout/vList5"/>
    <dgm:cxn modelId="{2742F41A-530A-43C7-98DD-F1A0799C43BC}" type="presOf" srcId="{E21B21FA-C39F-4C05-A8A6-A6F889CBBBD3}" destId="{CF139F70-BF36-4164-BC3C-24E5301459B1}" srcOrd="0" destOrd="4" presId="urn:microsoft.com/office/officeart/2005/8/layout/vList5"/>
    <dgm:cxn modelId="{55D3F231-1528-4DB3-9446-87D6AD3F4C46}" type="presOf" srcId="{FE911094-19D7-479A-A95D-2CA272A08215}" destId="{DCD23B88-4477-4F45-9786-C264BC0A972D}" srcOrd="0" destOrd="2" presId="urn:microsoft.com/office/officeart/2005/8/layout/vList5"/>
    <dgm:cxn modelId="{40D29CBE-538A-4402-81B7-A0182E4D143F}" type="presOf" srcId="{2E693CE9-92F9-4949-8B44-172DF5AEBC48}" destId="{6A30B6E5-38A7-4821-AFEA-1D7B111F087B}" srcOrd="0" destOrd="0" presId="urn:microsoft.com/office/officeart/2005/8/layout/vList5"/>
    <dgm:cxn modelId="{C558C9F9-C48B-4049-BE82-40A412013795}" type="presOf" srcId="{3F1DB30E-A832-41C7-9B60-764C02652A3C}" destId="{CF139F70-BF36-4164-BC3C-24E5301459B1}" srcOrd="0" destOrd="3" presId="urn:microsoft.com/office/officeart/2005/8/layout/vList5"/>
    <dgm:cxn modelId="{04EDF176-75F3-458F-921F-2F73953CDFD4}" type="presOf" srcId="{834B16F4-8421-4752-8F01-AB2A57C1218A}" destId="{DCD23B88-4477-4F45-9786-C264BC0A972D}" srcOrd="0" destOrd="0" presId="urn:microsoft.com/office/officeart/2005/8/layout/vList5"/>
    <dgm:cxn modelId="{13C2CED2-6967-4509-88CC-27AAF76AF81C}" srcId="{2046FF7B-B849-4921-8C0B-C3F7F48C4BB6}" destId="{91E0AE1F-B618-4CDD-A3CF-64CE7DEEF13D}" srcOrd="0" destOrd="0" parTransId="{8F6445A5-3CF5-4C9E-ACB6-8C9732D3C4DA}" sibTransId="{46FD4214-CC55-429C-8DD9-A6F00FAD481D}"/>
    <dgm:cxn modelId="{92E93CFF-3067-4554-8996-4605BCC0929D}" type="presOf" srcId="{883762F0-4CF7-47B4-AA0B-7B0495CEAD99}" destId="{8A664430-E10D-496E-AD30-C0474D756EB1}" srcOrd="0" destOrd="0" presId="urn:microsoft.com/office/officeart/2005/8/layout/vList5"/>
    <dgm:cxn modelId="{ECF5D0BE-32BC-4826-8242-2805AF6F55FF}" type="presParOf" srcId="{0254DEF8-0F53-4BF2-84D3-481DC7BB8D26}" destId="{9B610EA9-A825-4BC0-BBC3-F93BC08C5413}" srcOrd="0" destOrd="0" presId="urn:microsoft.com/office/officeart/2005/8/layout/vList5"/>
    <dgm:cxn modelId="{012D1E4D-520E-4B16-84BC-5990B70DC11F}" type="presParOf" srcId="{9B610EA9-A825-4BC0-BBC3-F93BC08C5413}" destId="{59325926-F9F0-49BF-9B83-3714348F0617}" srcOrd="0" destOrd="0" presId="urn:microsoft.com/office/officeart/2005/8/layout/vList5"/>
    <dgm:cxn modelId="{0FA35B2C-5F4B-4852-9593-F165D9407241}" type="presParOf" srcId="{9B610EA9-A825-4BC0-BBC3-F93BC08C5413}" destId="{CF139F70-BF36-4164-BC3C-24E5301459B1}" srcOrd="1" destOrd="0" presId="urn:microsoft.com/office/officeart/2005/8/layout/vList5"/>
    <dgm:cxn modelId="{3C291B6C-594B-462E-9105-3304A10BEFDC}" type="presParOf" srcId="{0254DEF8-0F53-4BF2-84D3-481DC7BB8D26}" destId="{98FFCAB0-6F88-476F-B5D0-2BCC5847753E}" srcOrd="1" destOrd="0" presId="urn:microsoft.com/office/officeart/2005/8/layout/vList5"/>
    <dgm:cxn modelId="{A0787F3D-DFF3-43B4-BB68-964A9423F6C3}" type="presParOf" srcId="{0254DEF8-0F53-4BF2-84D3-481DC7BB8D26}" destId="{C9615E6D-3848-471C-A159-C431B5C7B9D0}" srcOrd="2" destOrd="0" presId="urn:microsoft.com/office/officeart/2005/8/layout/vList5"/>
    <dgm:cxn modelId="{591C1884-B359-4E80-A3AA-B11AB700A543}" type="presParOf" srcId="{C9615E6D-3848-471C-A159-C431B5C7B9D0}" destId="{438DEEFC-B8F6-495B-AFBE-802AE1904F73}" srcOrd="0" destOrd="0" presId="urn:microsoft.com/office/officeart/2005/8/layout/vList5"/>
    <dgm:cxn modelId="{32C6FE46-2270-4340-B011-C4CCAEA830B8}" type="presParOf" srcId="{C9615E6D-3848-471C-A159-C431B5C7B9D0}" destId="{2527FF93-0D78-46FC-8F6C-D443C72D6686}" srcOrd="1" destOrd="0" presId="urn:microsoft.com/office/officeart/2005/8/layout/vList5"/>
    <dgm:cxn modelId="{087FFA75-9F52-4387-9308-5B23D4C354D7}" type="presParOf" srcId="{0254DEF8-0F53-4BF2-84D3-481DC7BB8D26}" destId="{E21337AD-4DC1-4E9A-9CD4-A09404D1F07F}" srcOrd="3" destOrd="0" presId="urn:microsoft.com/office/officeart/2005/8/layout/vList5"/>
    <dgm:cxn modelId="{3FE83352-980D-42FB-BC44-8E0C86C5C70B}" type="presParOf" srcId="{0254DEF8-0F53-4BF2-84D3-481DC7BB8D26}" destId="{1D49CC19-7503-4280-BF3B-75574E0712B7}" srcOrd="4" destOrd="0" presId="urn:microsoft.com/office/officeart/2005/8/layout/vList5"/>
    <dgm:cxn modelId="{B9B2216B-1BB9-4ED9-86F4-02A384EC900C}" type="presParOf" srcId="{1D49CC19-7503-4280-BF3B-75574E0712B7}" destId="{6A30B6E5-38A7-4821-AFEA-1D7B111F087B}" srcOrd="0" destOrd="0" presId="urn:microsoft.com/office/officeart/2005/8/layout/vList5"/>
    <dgm:cxn modelId="{EC9EF5B7-16FB-409D-B5C8-8B3E1A3036D9}" type="presParOf" srcId="{1D49CC19-7503-4280-BF3B-75574E0712B7}" destId="{B1187DAC-0508-4A69-87B5-B3A2F683B43B}" srcOrd="1" destOrd="0" presId="urn:microsoft.com/office/officeart/2005/8/layout/vList5"/>
    <dgm:cxn modelId="{CFFB167B-C2A8-4AD1-AFFD-A0B986193C1F}" type="presParOf" srcId="{0254DEF8-0F53-4BF2-84D3-481DC7BB8D26}" destId="{E2B039D1-B757-46A0-AAED-979FDED67FDF}" srcOrd="5" destOrd="0" presId="urn:microsoft.com/office/officeart/2005/8/layout/vList5"/>
    <dgm:cxn modelId="{588425A9-CE32-4EC8-A01D-0C216CBF76F5}" type="presParOf" srcId="{0254DEF8-0F53-4BF2-84D3-481DC7BB8D26}" destId="{98521CFB-3BD9-49AB-965F-7752C79BD814}" srcOrd="6" destOrd="0" presId="urn:microsoft.com/office/officeart/2005/8/layout/vList5"/>
    <dgm:cxn modelId="{19D6ED29-6CC1-408A-8449-99A9E672617F}" type="presParOf" srcId="{98521CFB-3BD9-49AB-965F-7752C79BD814}" destId="{8A664430-E10D-496E-AD30-C0474D756EB1}" srcOrd="0" destOrd="0" presId="urn:microsoft.com/office/officeart/2005/8/layout/vList5"/>
    <dgm:cxn modelId="{72B08277-3935-4871-A1CC-42B200580174}" type="presParOf" srcId="{98521CFB-3BD9-49AB-965F-7752C79BD814}" destId="{DCD23B88-4477-4F45-9786-C264BC0A972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021F13-585A-4876-8EDE-D1649B8FD2A3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35BB59A5-5B8E-4CFC-9D94-4180F49FD0D7}">
      <dgm:prSet phldrT="[Texto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pt-PT" sz="2000" dirty="0" smtClean="0"/>
            <a:t>20%</a:t>
          </a:r>
        </a:p>
        <a:p>
          <a:r>
            <a:rPr lang="pt-PT" sz="1600" dirty="0" smtClean="0"/>
            <a:t>Energia Primária</a:t>
          </a:r>
          <a:endParaRPr lang="pt-PT" sz="1600" dirty="0"/>
        </a:p>
      </dgm:t>
    </dgm:pt>
    <dgm:pt modelId="{E4970B0C-E58B-4183-A531-2303CA342F70}" type="parTrans" cxnId="{E82F28EC-50DD-47BF-94D8-E49C7BA9C371}">
      <dgm:prSet/>
      <dgm:spPr/>
      <dgm:t>
        <a:bodyPr/>
        <a:lstStyle/>
        <a:p>
          <a:endParaRPr lang="pt-PT"/>
        </a:p>
      </dgm:t>
    </dgm:pt>
    <dgm:pt modelId="{3EF8016B-04B8-4113-BFF1-D61B074FEA61}" type="sibTrans" cxnId="{E82F28EC-50DD-47BF-94D8-E49C7BA9C371}">
      <dgm:prSet/>
      <dgm:spPr/>
      <dgm:t>
        <a:bodyPr/>
        <a:lstStyle/>
        <a:p>
          <a:endParaRPr lang="pt-PT"/>
        </a:p>
      </dgm:t>
    </dgm:pt>
    <dgm:pt modelId="{5F05D08B-F7DB-4B0E-8B14-32E5304CB54A}">
      <dgm:prSet phldrT="[Texto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pt-PT" sz="2000" dirty="0" smtClean="0"/>
            <a:t>25%</a:t>
          </a:r>
        </a:p>
        <a:p>
          <a:r>
            <a:rPr lang="pt-PT" sz="1600" dirty="0" smtClean="0"/>
            <a:t>Meta global</a:t>
          </a:r>
          <a:endParaRPr lang="pt-PT" sz="1600" dirty="0"/>
        </a:p>
      </dgm:t>
    </dgm:pt>
    <dgm:pt modelId="{E0516DE0-5B31-4A2D-80E8-4C2BF8DF5A59}" type="parTrans" cxnId="{D2FF9E8C-A6B2-4717-A3B4-CA003D418596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pt-PT"/>
        </a:p>
      </dgm:t>
    </dgm:pt>
    <dgm:pt modelId="{92120D5A-1FB8-4772-AC72-828BAB966AD7}" type="sibTrans" cxnId="{D2FF9E8C-A6B2-4717-A3B4-CA003D418596}">
      <dgm:prSet/>
      <dgm:spPr/>
      <dgm:t>
        <a:bodyPr/>
        <a:lstStyle/>
        <a:p>
          <a:endParaRPr lang="pt-PT"/>
        </a:p>
      </dgm:t>
    </dgm:pt>
    <dgm:pt modelId="{E02DEC56-03B6-4804-99D1-DC39EA152817}">
      <dgm:prSet phldrT="[Texto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pt-PT" sz="1800" dirty="0" smtClean="0"/>
            <a:t>PNAEE</a:t>
          </a:r>
          <a:endParaRPr lang="pt-PT" sz="1800" dirty="0"/>
        </a:p>
      </dgm:t>
    </dgm:pt>
    <dgm:pt modelId="{A07030F2-8898-4B4D-845E-147106119B79}" type="parTrans" cxnId="{5EED3284-14A8-482E-B70C-D9454BD367FC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pt-PT"/>
        </a:p>
      </dgm:t>
    </dgm:pt>
    <dgm:pt modelId="{11B2D1E2-BE44-43E3-932C-A5D187ABCF70}" type="sibTrans" cxnId="{5EED3284-14A8-482E-B70C-D9454BD367FC}">
      <dgm:prSet/>
      <dgm:spPr/>
      <dgm:t>
        <a:bodyPr/>
        <a:lstStyle/>
        <a:p>
          <a:endParaRPr lang="pt-PT"/>
        </a:p>
      </dgm:t>
    </dgm:pt>
    <dgm:pt modelId="{C659D401-E2EB-4676-B853-A80ACFFC30E1}">
      <dgm:prSet phldrT="[Texto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pt-PT" sz="1400" dirty="0" smtClean="0"/>
            <a:t>Regulamentos</a:t>
          </a:r>
          <a:endParaRPr lang="pt-PT" sz="1400" dirty="0"/>
        </a:p>
      </dgm:t>
    </dgm:pt>
    <dgm:pt modelId="{53C4C67A-3D0A-4969-88A7-91AD6057967E}" type="parTrans" cxnId="{7B6F79CA-71A8-4B50-AED3-1B4FCF5A1590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pt-PT"/>
        </a:p>
      </dgm:t>
    </dgm:pt>
    <dgm:pt modelId="{27DA2A9F-3DAE-4A21-8AB1-98D282E52F4D}" type="sibTrans" cxnId="{7B6F79CA-71A8-4B50-AED3-1B4FCF5A1590}">
      <dgm:prSet/>
      <dgm:spPr/>
      <dgm:t>
        <a:bodyPr/>
        <a:lstStyle/>
        <a:p>
          <a:endParaRPr lang="pt-PT"/>
        </a:p>
      </dgm:t>
    </dgm:pt>
    <dgm:pt modelId="{2CB583CF-0D22-4560-B835-1CCB229BD345}">
      <dgm:prSet phldrT="[Texto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pt-PT" sz="2000" dirty="0" smtClean="0"/>
            <a:t>30%</a:t>
          </a:r>
        </a:p>
        <a:p>
          <a:r>
            <a:rPr lang="pt-PT" sz="1600" dirty="0" smtClean="0"/>
            <a:t>Meta Estado</a:t>
          </a:r>
          <a:endParaRPr lang="pt-PT" sz="1600" dirty="0"/>
        </a:p>
      </dgm:t>
    </dgm:pt>
    <dgm:pt modelId="{590C9E49-9755-48FC-ADEA-D764D2BEB21F}" type="parTrans" cxnId="{078E5C2C-3AF8-40E1-B4C5-4C18018C1096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pt-PT"/>
        </a:p>
      </dgm:t>
    </dgm:pt>
    <dgm:pt modelId="{853FBE8F-C4AC-45BC-8EBF-68ACF52E846C}" type="sibTrans" cxnId="{078E5C2C-3AF8-40E1-B4C5-4C18018C1096}">
      <dgm:prSet/>
      <dgm:spPr/>
      <dgm:t>
        <a:bodyPr/>
        <a:lstStyle/>
        <a:p>
          <a:endParaRPr lang="pt-PT"/>
        </a:p>
      </dgm:t>
    </dgm:pt>
    <dgm:pt modelId="{33FAF719-E618-46BB-97B0-9BEB39480F4B}">
      <dgm:prSet phldrT="[Texto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PT" sz="1400" dirty="0" smtClean="0"/>
            <a:t>Contratos de desempenho energético</a:t>
          </a:r>
          <a:endParaRPr lang="pt-PT" sz="1400" dirty="0"/>
        </a:p>
      </dgm:t>
    </dgm:pt>
    <dgm:pt modelId="{70135CE0-53E2-4396-BF36-F11FBADD7AB9}" type="parTrans" cxnId="{25A8901D-EABC-457D-8CAA-F49260EF9D7A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pt-PT"/>
        </a:p>
      </dgm:t>
    </dgm:pt>
    <dgm:pt modelId="{F38DB62D-60E0-4879-A4F3-BE0D7438EF7B}" type="sibTrans" cxnId="{25A8901D-EABC-457D-8CAA-F49260EF9D7A}">
      <dgm:prSet/>
      <dgm:spPr/>
      <dgm:t>
        <a:bodyPr/>
        <a:lstStyle/>
        <a:p>
          <a:endParaRPr lang="pt-PT"/>
        </a:p>
      </dgm:t>
    </dgm:pt>
    <dgm:pt modelId="{85C7E468-C92B-4985-93AA-C4C439B23A4E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pt-PT" dirty="0" smtClean="0"/>
            <a:t>Metas EU 2020</a:t>
          </a:r>
          <a:endParaRPr lang="pt-PT" dirty="0"/>
        </a:p>
      </dgm:t>
    </dgm:pt>
    <dgm:pt modelId="{FA652F9B-11E4-4D10-B12D-C7A622591211}" type="parTrans" cxnId="{16AC7394-5B55-4F2E-B1EA-F7A485277789}">
      <dgm:prSet/>
      <dgm:spPr/>
      <dgm:t>
        <a:bodyPr/>
        <a:lstStyle/>
        <a:p>
          <a:endParaRPr lang="pt-PT"/>
        </a:p>
      </dgm:t>
    </dgm:pt>
    <dgm:pt modelId="{75EAAB6E-2185-48F7-B4B8-7F29CEC9EAA6}" type="sibTrans" cxnId="{16AC7394-5B55-4F2E-B1EA-F7A485277789}">
      <dgm:prSet/>
      <dgm:spPr/>
      <dgm:t>
        <a:bodyPr/>
        <a:lstStyle/>
        <a:p>
          <a:endParaRPr lang="pt-PT"/>
        </a:p>
      </dgm:t>
    </dgm:pt>
    <dgm:pt modelId="{48310EC2-8B80-4C49-8B90-2072AB4B4026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pt-PT" sz="2400" dirty="0" smtClean="0"/>
            <a:t>Metas PT 2020</a:t>
          </a:r>
          <a:endParaRPr lang="pt-PT" sz="2400" dirty="0"/>
        </a:p>
      </dgm:t>
    </dgm:pt>
    <dgm:pt modelId="{6EA8C562-3F24-4A18-AD48-9AFC9A2AC5E2}" type="parTrans" cxnId="{66B88B15-7CD6-46CC-B04F-A37B97E36D30}">
      <dgm:prSet/>
      <dgm:spPr/>
      <dgm:t>
        <a:bodyPr/>
        <a:lstStyle/>
        <a:p>
          <a:endParaRPr lang="pt-PT"/>
        </a:p>
      </dgm:t>
    </dgm:pt>
    <dgm:pt modelId="{4F564D99-A53F-439C-B0D9-FCE27AECDF2D}" type="sibTrans" cxnId="{66B88B15-7CD6-46CC-B04F-A37B97E36D30}">
      <dgm:prSet/>
      <dgm:spPr/>
      <dgm:t>
        <a:bodyPr/>
        <a:lstStyle/>
        <a:p>
          <a:endParaRPr lang="pt-PT"/>
        </a:p>
      </dgm:t>
    </dgm:pt>
    <dgm:pt modelId="{5C06B1A8-5868-47EE-9690-F1BB62F055C3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pt-PT" sz="2400" dirty="0" smtClean="0"/>
            <a:t>Instrumentos</a:t>
          </a:r>
          <a:endParaRPr lang="pt-PT" sz="2400" dirty="0"/>
        </a:p>
      </dgm:t>
    </dgm:pt>
    <dgm:pt modelId="{AE29253B-0ABD-44BA-88F8-69AD60AE6910}" type="parTrans" cxnId="{BFCA020D-06BA-4612-A8E4-52E65B26A558}">
      <dgm:prSet/>
      <dgm:spPr/>
      <dgm:t>
        <a:bodyPr/>
        <a:lstStyle/>
        <a:p>
          <a:endParaRPr lang="pt-PT"/>
        </a:p>
      </dgm:t>
    </dgm:pt>
    <dgm:pt modelId="{BD8E3421-881B-4D15-B39F-9B39B2B37A6F}" type="sibTrans" cxnId="{BFCA020D-06BA-4612-A8E4-52E65B26A558}">
      <dgm:prSet/>
      <dgm:spPr/>
      <dgm:t>
        <a:bodyPr/>
        <a:lstStyle/>
        <a:p>
          <a:endParaRPr lang="pt-PT"/>
        </a:p>
      </dgm:t>
    </dgm:pt>
    <dgm:pt modelId="{610C8B78-A3D5-47D8-9E30-B17475670AA1}">
      <dgm:prSet phldrT="[Texto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PT" sz="1800" dirty="0" err="1" smtClean="0"/>
            <a:t>Eco.AP</a:t>
          </a:r>
          <a:endParaRPr lang="pt-PT" sz="1800" dirty="0" smtClean="0"/>
        </a:p>
      </dgm:t>
    </dgm:pt>
    <dgm:pt modelId="{AF7274DA-02AA-4B35-80F1-0DD87C92B9A9}" type="parTrans" cxnId="{4FC412AD-FDA4-479F-B4A0-4860D0BCF504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pt-PT"/>
        </a:p>
      </dgm:t>
    </dgm:pt>
    <dgm:pt modelId="{C7D68E9F-DD28-453C-8259-902489949A26}" type="sibTrans" cxnId="{4FC412AD-FDA4-479F-B4A0-4860D0BCF504}">
      <dgm:prSet/>
      <dgm:spPr/>
      <dgm:t>
        <a:bodyPr/>
        <a:lstStyle/>
        <a:p>
          <a:endParaRPr lang="pt-PT"/>
        </a:p>
      </dgm:t>
    </dgm:pt>
    <dgm:pt modelId="{101A7C6B-25FA-4329-ACB8-8C7966D84070}" type="pres">
      <dgm:prSet presAssocID="{17021F13-585A-4876-8EDE-D1649B8FD2A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FCB971C9-8CE4-4BE6-83EC-42120AE9148F}" type="pres">
      <dgm:prSet presAssocID="{17021F13-585A-4876-8EDE-D1649B8FD2A3}" presName="hierFlow" presStyleCnt="0"/>
      <dgm:spPr/>
    </dgm:pt>
    <dgm:pt modelId="{2E1DE68E-3A64-4ED8-A30C-9542D0FDCCFD}" type="pres">
      <dgm:prSet presAssocID="{17021F13-585A-4876-8EDE-D1649B8FD2A3}" presName="firstBuf" presStyleCnt="0"/>
      <dgm:spPr/>
    </dgm:pt>
    <dgm:pt modelId="{F5B24265-6445-470C-8988-33FE8DB8A236}" type="pres">
      <dgm:prSet presAssocID="{17021F13-585A-4876-8EDE-D1649B8FD2A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6725FED-EEF3-4BE4-9059-3102B6829E3C}" type="pres">
      <dgm:prSet presAssocID="{35BB59A5-5B8E-4CFC-9D94-4180F49FD0D7}" presName="Name14" presStyleCnt="0"/>
      <dgm:spPr/>
    </dgm:pt>
    <dgm:pt modelId="{E04C766E-5505-49DF-A5CA-D48DAEC809A9}" type="pres">
      <dgm:prSet presAssocID="{35BB59A5-5B8E-4CFC-9D94-4180F49FD0D7}" presName="level1Shape" presStyleLbl="node0" presStyleIdx="0" presStyleCnt="1" custScaleX="16282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684F9C91-B760-4D2F-9C7D-9F2B2D7CD3F7}" type="pres">
      <dgm:prSet presAssocID="{35BB59A5-5B8E-4CFC-9D94-4180F49FD0D7}" presName="hierChild2" presStyleCnt="0"/>
      <dgm:spPr/>
    </dgm:pt>
    <dgm:pt modelId="{446FB7B5-C4CD-4F45-8F35-847C94F268DE}" type="pres">
      <dgm:prSet presAssocID="{E0516DE0-5B31-4A2D-80E8-4C2BF8DF5A59}" presName="Name19" presStyleLbl="parChTrans1D2" presStyleIdx="0" presStyleCnt="2"/>
      <dgm:spPr/>
      <dgm:t>
        <a:bodyPr/>
        <a:lstStyle/>
        <a:p>
          <a:endParaRPr lang="pt-PT"/>
        </a:p>
      </dgm:t>
    </dgm:pt>
    <dgm:pt modelId="{3B28151A-3FAD-481B-AFC5-1684CA88622A}" type="pres">
      <dgm:prSet presAssocID="{5F05D08B-F7DB-4B0E-8B14-32E5304CB54A}" presName="Name21" presStyleCnt="0"/>
      <dgm:spPr/>
    </dgm:pt>
    <dgm:pt modelId="{9C81178B-2E50-41B7-9075-03806A69F511}" type="pres">
      <dgm:prSet presAssocID="{5F05D08B-F7DB-4B0E-8B14-32E5304CB54A}" presName="level2Shape" presStyleLbl="node2" presStyleIdx="0" presStyleCnt="2" custScaleX="122471"/>
      <dgm:spPr/>
      <dgm:t>
        <a:bodyPr/>
        <a:lstStyle/>
        <a:p>
          <a:endParaRPr lang="pt-PT"/>
        </a:p>
      </dgm:t>
    </dgm:pt>
    <dgm:pt modelId="{B125916D-588C-4069-99A0-1506DEB2C596}" type="pres">
      <dgm:prSet presAssocID="{5F05D08B-F7DB-4B0E-8B14-32E5304CB54A}" presName="hierChild3" presStyleCnt="0"/>
      <dgm:spPr/>
    </dgm:pt>
    <dgm:pt modelId="{3025A9DC-C9EF-4215-8B1A-841B015E03CA}" type="pres">
      <dgm:prSet presAssocID="{A07030F2-8898-4B4D-845E-147106119B79}" presName="Name19" presStyleLbl="parChTrans1D3" presStyleIdx="0" presStyleCnt="4"/>
      <dgm:spPr/>
      <dgm:t>
        <a:bodyPr/>
        <a:lstStyle/>
        <a:p>
          <a:endParaRPr lang="pt-PT"/>
        </a:p>
      </dgm:t>
    </dgm:pt>
    <dgm:pt modelId="{4E614462-68BA-4FFC-A68D-17A227EBF565}" type="pres">
      <dgm:prSet presAssocID="{E02DEC56-03B6-4804-99D1-DC39EA152817}" presName="Name21" presStyleCnt="0"/>
      <dgm:spPr/>
    </dgm:pt>
    <dgm:pt modelId="{D88E4AB9-4799-43E9-BE69-47356FF3FDEE}" type="pres">
      <dgm:prSet presAssocID="{E02DEC56-03B6-4804-99D1-DC39EA152817}" presName="level2Shape" presStyleLbl="node3" presStyleIdx="0" presStyleCnt="4"/>
      <dgm:spPr/>
      <dgm:t>
        <a:bodyPr/>
        <a:lstStyle/>
        <a:p>
          <a:endParaRPr lang="pt-PT"/>
        </a:p>
      </dgm:t>
    </dgm:pt>
    <dgm:pt modelId="{751737FE-7953-4B90-B240-09E2A43EF354}" type="pres">
      <dgm:prSet presAssocID="{E02DEC56-03B6-4804-99D1-DC39EA152817}" presName="hierChild3" presStyleCnt="0"/>
      <dgm:spPr/>
    </dgm:pt>
    <dgm:pt modelId="{06772183-A8E8-42DC-9E37-9D55C12E7F55}" type="pres">
      <dgm:prSet presAssocID="{53C4C67A-3D0A-4969-88A7-91AD6057967E}" presName="Name19" presStyleLbl="parChTrans1D3" presStyleIdx="1" presStyleCnt="4"/>
      <dgm:spPr/>
      <dgm:t>
        <a:bodyPr/>
        <a:lstStyle/>
        <a:p>
          <a:endParaRPr lang="pt-PT"/>
        </a:p>
      </dgm:t>
    </dgm:pt>
    <dgm:pt modelId="{60D20759-DD8F-4BEB-8482-79D774D5D807}" type="pres">
      <dgm:prSet presAssocID="{C659D401-E2EB-4676-B853-A80ACFFC30E1}" presName="Name21" presStyleCnt="0"/>
      <dgm:spPr/>
    </dgm:pt>
    <dgm:pt modelId="{3C2076C0-6191-4D1F-99CD-6E983CD0FA3D}" type="pres">
      <dgm:prSet presAssocID="{C659D401-E2EB-4676-B853-A80ACFFC30E1}" presName="level2Shape" presStyleLbl="node3" presStyleIdx="1" presStyleCnt="4" custScaleX="131283"/>
      <dgm:spPr/>
      <dgm:t>
        <a:bodyPr/>
        <a:lstStyle/>
        <a:p>
          <a:endParaRPr lang="pt-PT"/>
        </a:p>
      </dgm:t>
    </dgm:pt>
    <dgm:pt modelId="{E8F1C06B-D497-4327-9F0C-8E497AE0D458}" type="pres">
      <dgm:prSet presAssocID="{C659D401-E2EB-4676-B853-A80ACFFC30E1}" presName="hierChild3" presStyleCnt="0"/>
      <dgm:spPr/>
    </dgm:pt>
    <dgm:pt modelId="{D7F6BB7A-EAEB-4FF2-881D-EA79D0898684}" type="pres">
      <dgm:prSet presAssocID="{590C9E49-9755-48FC-ADEA-D764D2BEB21F}" presName="Name19" presStyleLbl="parChTrans1D2" presStyleIdx="1" presStyleCnt="2"/>
      <dgm:spPr/>
      <dgm:t>
        <a:bodyPr/>
        <a:lstStyle/>
        <a:p>
          <a:endParaRPr lang="pt-PT"/>
        </a:p>
      </dgm:t>
    </dgm:pt>
    <dgm:pt modelId="{EDC440B5-A1DF-43AC-9F8E-8AF972C8DCCB}" type="pres">
      <dgm:prSet presAssocID="{2CB583CF-0D22-4560-B835-1CCB229BD345}" presName="Name21" presStyleCnt="0"/>
      <dgm:spPr/>
    </dgm:pt>
    <dgm:pt modelId="{6360086D-6FF5-40EB-B528-3DA00322B463}" type="pres">
      <dgm:prSet presAssocID="{2CB583CF-0D22-4560-B835-1CCB229BD345}" presName="level2Shape" presStyleLbl="node2" presStyleIdx="1" presStyleCnt="2" custScaleX="130439"/>
      <dgm:spPr/>
      <dgm:t>
        <a:bodyPr/>
        <a:lstStyle/>
        <a:p>
          <a:endParaRPr lang="pt-PT"/>
        </a:p>
      </dgm:t>
    </dgm:pt>
    <dgm:pt modelId="{BA5D3240-83E2-4BE0-AB08-731CCC36A0EB}" type="pres">
      <dgm:prSet presAssocID="{2CB583CF-0D22-4560-B835-1CCB229BD345}" presName="hierChild3" presStyleCnt="0"/>
      <dgm:spPr/>
    </dgm:pt>
    <dgm:pt modelId="{CD5DC304-79CA-49FF-A5AF-C21C46720D62}" type="pres">
      <dgm:prSet presAssocID="{70135CE0-53E2-4396-BF36-F11FBADD7AB9}" presName="Name19" presStyleLbl="parChTrans1D3" presStyleIdx="2" presStyleCnt="4"/>
      <dgm:spPr/>
      <dgm:t>
        <a:bodyPr/>
        <a:lstStyle/>
        <a:p>
          <a:endParaRPr lang="pt-PT"/>
        </a:p>
      </dgm:t>
    </dgm:pt>
    <dgm:pt modelId="{8C041728-02D5-4DD1-906C-DBA86E780043}" type="pres">
      <dgm:prSet presAssocID="{33FAF719-E618-46BB-97B0-9BEB39480F4B}" presName="Name21" presStyleCnt="0"/>
      <dgm:spPr/>
    </dgm:pt>
    <dgm:pt modelId="{5747494B-550B-4D08-9E5A-17B4FE18A312}" type="pres">
      <dgm:prSet presAssocID="{33FAF719-E618-46BB-97B0-9BEB39480F4B}" presName="level2Shape" presStyleLbl="node3" presStyleIdx="2" presStyleCnt="4" custScaleX="120503"/>
      <dgm:spPr/>
      <dgm:t>
        <a:bodyPr/>
        <a:lstStyle/>
        <a:p>
          <a:endParaRPr lang="pt-PT"/>
        </a:p>
      </dgm:t>
    </dgm:pt>
    <dgm:pt modelId="{668BE030-9D1B-4D66-AFC5-B545ECC90DB4}" type="pres">
      <dgm:prSet presAssocID="{33FAF719-E618-46BB-97B0-9BEB39480F4B}" presName="hierChild3" presStyleCnt="0"/>
      <dgm:spPr/>
    </dgm:pt>
    <dgm:pt modelId="{4EEFCF98-CE96-41A4-BF6C-B45354013199}" type="pres">
      <dgm:prSet presAssocID="{AF7274DA-02AA-4B35-80F1-0DD87C92B9A9}" presName="Name19" presStyleLbl="parChTrans1D3" presStyleIdx="3" presStyleCnt="4"/>
      <dgm:spPr/>
      <dgm:t>
        <a:bodyPr/>
        <a:lstStyle/>
        <a:p>
          <a:endParaRPr lang="pt-PT"/>
        </a:p>
      </dgm:t>
    </dgm:pt>
    <dgm:pt modelId="{0424461C-F7EB-4260-8003-D2FB38E6CAB8}" type="pres">
      <dgm:prSet presAssocID="{610C8B78-A3D5-47D8-9E30-B17475670AA1}" presName="Name21" presStyleCnt="0"/>
      <dgm:spPr/>
    </dgm:pt>
    <dgm:pt modelId="{69100797-6CFA-4739-8835-D9F217A3E0DE}" type="pres">
      <dgm:prSet presAssocID="{610C8B78-A3D5-47D8-9E30-B17475670AA1}" presName="level2Shape" presStyleLbl="node3" presStyleIdx="3" presStyleCnt="4"/>
      <dgm:spPr/>
      <dgm:t>
        <a:bodyPr/>
        <a:lstStyle/>
        <a:p>
          <a:endParaRPr lang="pt-PT"/>
        </a:p>
      </dgm:t>
    </dgm:pt>
    <dgm:pt modelId="{62EA746E-2108-4CEA-97B9-F5274EB95CC6}" type="pres">
      <dgm:prSet presAssocID="{610C8B78-A3D5-47D8-9E30-B17475670AA1}" presName="hierChild3" presStyleCnt="0"/>
      <dgm:spPr/>
    </dgm:pt>
    <dgm:pt modelId="{FD6E2279-1A6F-4F6B-A442-4CCE23CF935E}" type="pres">
      <dgm:prSet presAssocID="{17021F13-585A-4876-8EDE-D1649B8FD2A3}" presName="bgShapesFlow" presStyleCnt="0"/>
      <dgm:spPr/>
    </dgm:pt>
    <dgm:pt modelId="{064EB20B-B9BF-41C5-9E5C-53B3E30A563C}" type="pres">
      <dgm:prSet presAssocID="{85C7E468-C92B-4985-93AA-C4C439B23A4E}" presName="rectComp" presStyleCnt="0"/>
      <dgm:spPr/>
    </dgm:pt>
    <dgm:pt modelId="{01E0A0FD-6FBD-4F86-A4BE-594873FB6176}" type="pres">
      <dgm:prSet presAssocID="{85C7E468-C92B-4985-93AA-C4C439B23A4E}" presName="bgRect" presStyleLbl="bgShp" presStyleIdx="0" presStyleCnt="3"/>
      <dgm:spPr/>
      <dgm:t>
        <a:bodyPr/>
        <a:lstStyle/>
        <a:p>
          <a:endParaRPr lang="pt-PT"/>
        </a:p>
      </dgm:t>
    </dgm:pt>
    <dgm:pt modelId="{2214D881-2E6A-4948-A045-E0707A1E724B}" type="pres">
      <dgm:prSet presAssocID="{85C7E468-C92B-4985-93AA-C4C439B23A4E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044B79C-B572-4F93-BC59-34253037C6D1}" type="pres">
      <dgm:prSet presAssocID="{85C7E468-C92B-4985-93AA-C4C439B23A4E}" presName="spComp" presStyleCnt="0"/>
      <dgm:spPr/>
    </dgm:pt>
    <dgm:pt modelId="{C73EA37A-E67F-47EB-A8D2-A56F67056F70}" type="pres">
      <dgm:prSet presAssocID="{85C7E468-C92B-4985-93AA-C4C439B23A4E}" presName="vSp" presStyleCnt="0"/>
      <dgm:spPr/>
    </dgm:pt>
    <dgm:pt modelId="{1D9A59FA-7D2B-45A3-B7F7-17BD8BEA0223}" type="pres">
      <dgm:prSet presAssocID="{48310EC2-8B80-4C49-8B90-2072AB4B4026}" presName="rectComp" presStyleCnt="0"/>
      <dgm:spPr/>
    </dgm:pt>
    <dgm:pt modelId="{6105F9C2-09D2-4312-AFE0-951BE932FDD4}" type="pres">
      <dgm:prSet presAssocID="{48310EC2-8B80-4C49-8B90-2072AB4B4026}" presName="bgRect" presStyleLbl="bgShp" presStyleIdx="1" presStyleCnt="3"/>
      <dgm:spPr/>
      <dgm:t>
        <a:bodyPr/>
        <a:lstStyle/>
        <a:p>
          <a:endParaRPr lang="pt-PT"/>
        </a:p>
      </dgm:t>
    </dgm:pt>
    <dgm:pt modelId="{7F8C3899-C750-4167-B08E-9418E37F322F}" type="pres">
      <dgm:prSet presAssocID="{48310EC2-8B80-4C49-8B90-2072AB4B4026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31B6FF6-46EC-4394-9F45-90AC7019C3D6}" type="pres">
      <dgm:prSet presAssocID="{48310EC2-8B80-4C49-8B90-2072AB4B4026}" presName="spComp" presStyleCnt="0"/>
      <dgm:spPr/>
    </dgm:pt>
    <dgm:pt modelId="{14234CA1-FF0D-4155-8973-711685866B39}" type="pres">
      <dgm:prSet presAssocID="{48310EC2-8B80-4C49-8B90-2072AB4B4026}" presName="vSp" presStyleCnt="0"/>
      <dgm:spPr/>
    </dgm:pt>
    <dgm:pt modelId="{80537D28-A32D-4CAC-B9DB-151C71CDF042}" type="pres">
      <dgm:prSet presAssocID="{5C06B1A8-5868-47EE-9690-F1BB62F055C3}" presName="rectComp" presStyleCnt="0"/>
      <dgm:spPr/>
    </dgm:pt>
    <dgm:pt modelId="{02D95716-575E-4C00-BB63-12D5E5802C9F}" type="pres">
      <dgm:prSet presAssocID="{5C06B1A8-5868-47EE-9690-F1BB62F055C3}" presName="bgRect" presStyleLbl="bgShp" presStyleIdx="2" presStyleCnt="3" custScaleY="112331" custLinFactNeighborX="58" custLinFactNeighborY="-8617"/>
      <dgm:spPr/>
      <dgm:t>
        <a:bodyPr/>
        <a:lstStyle/>
        <a:p>
          <a:endParaRPr lang="pt-PT"/>
        </a:p>
      </dgm:t>
    </dgm:pt>
    <dgm:pt modelId="{C0387A46-496F-42AC-AF4F-3D1EF6735BB1}" type="pres">
      <dgm:prSet presAssocID="{5C06B1A8-5868-47EE-9690-F1BB62F055C3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5EED3284-14A8-482E-B70C-D9454BD367FC}" srcId="{5F05D08B-F7DB-4B0E-8B14-32E5304CB54A}" destId="{E02DEC56-03B6-4804-99D1-DC39EA152817}" srcOrd="0" destOrd="0" parTransId="{A07030F2-8898-4B4D-845E-147106119B79}" sibTransId="{11B2D1E2-BE44-43E3-932C-A5D187ABCF70}"/>
    <dgm:cxn modelId="{5B15D952-8CC3-4416-BB5A-83F768EA3908}" type="presOf" srcId="{17021F13-585A-4876-8EDE-D1649B8FD2A3}" destId="{101A7C6B-25FA-4329-ACB8-8C7966D84070}" srcOrd="0" destOrd="0" presId="urn:microsoft.com/office/officeart/2005/8/layout/hierarchy6"/>
    <dgm:cxn modelId="{8E4D90D8-3E88-45C6-8577-0F9CFA00A4ED}" type="presOf" srcId="{610C8B78-A3D5-47D8-9E30-B17475670AA1}" destId="{69100797-6CFA-4739-8835-D9F217A3E0DE}" srcOrd="0" destOrd="0" presId="urn:microsoft.com/office/officeart/2005/8/layout/hierarchy6"/>
    <dgm:cxn modelId="{6549B0F1-44EB-4E91-977B-5BEDE5AB08F7}" type="presOf" srcId="{5C06B1A8-5868-47EE-9690-F1BB62F055C3}" destId="{02D95716-575E-4C00-BB63-12D5E5802C9F}" srcOrd="0" destOrd="0" presId="urn:microsoft.com/office/officeart/2005/8/layout/hierarchy6"/>
    <dgm:cxn modelId="{7B6F79CA-71A8-4B50-AED3-1B4FCF5A1590}" srcId="{5F05D08B-F7DB-4B0E-8B14-32E5304CB54A}" destId="{C659D401-E2EB-4676-B853-A80ACFFC30E1}" srcOrd="1" destOrd="0" parTransId="{53C4C67A-3D0A-4969-88A7-91AD6057967E}" sibTransId="{27DA2A9F-3DAE-4A21-8AB1-98D282E52F4D}"/>
    <dgm:cxn modelId="{25A8901D-EABC-457D-8CAA-F49260EF9D7A}" srcId="{2CB583CF-0D22-4560-B835-1CCB229BD345}" destId="{33FAF719-E618-46BB-97B0-9BEB39480F4B}" srcOrd="0" destOrd="0" parTransId="{70135CE0-53E2-4396-BF36-F11FBADD7AB9}" sibTransId="{F38DB62D-60E0-4879-A4F3-BE0D7438EF7B}"/>
    <dgm:cxn modelId="{4FC412AD-FDA4-479F-B4A0-4860D0BCF504}" srcId="{2CB583CF-0D22-4560-B835-1CCB229BD345}" destId="{610C8B78-A3D5-47D8-9E30-B17475670AA1}" srcOrd="1" destOrd="0" parTransId="{AF7274DA-02AA-4B35-80F1-0DD87C92B9A9}" sibTransId="{C7D68E9F-DD28-453C-8259-902489949A26}"/>
    <dgm:cxn modelId="{ACC3F625-E120-4A9B-9B22-F44C8C40FD1D}" type="presOf" srcId="{E0516DE0-5B31-4A2D-80E8-4C2BF8DF5A59}" destId="{446FB7B5-C4CD-4F45-8F35-847C94F268DE}" srcOrd="0" destOrd="0" presId="urn:microsoft.com/office/officeart/2005/8/layout/hierarchy6"/>
    <dgm:cxn modelId="{74ACCD29-9AE9-4FE4-AA32-121C3E535C8B}" type="presOf" srcId="{48310EC2-8B80-4C49-8B90-2072AB4B4026}" destId="{7F8C3899-C750-4167-B08E-9418E37F322F}" srcOrd="1" destOrd="0" presId="urn:microsoft.com/office/officeart/2005/8/layout/hierarchy6"/>
    <dgm:cxn modelId="{E82F28EC-50DD-47BF-94D8-E49C7BA9C371}" srcId="{17021F13-585A-4876-8EDE-D1649B8FD2A3}" destId="{35BB59A5-5B8E-4CFC-9D94-4180F49FD0D7}" srcOrd="0" destOrd="0" parTransId="{E4970B0C-E58B-4183-A531-2303CA342F70}" sibTransId="{3EF8016B-04B8-4113-BFF1-D61B074FEA61}"/>
    <dgm:cxn modelId="{5435411B-E95D-4B14-8EBE-D3638C442B64}" type="presOf" srcId="{2CB583CF-0D22-4560-B835-1CCB229BD345}" destId="{6360086D-6FF5-40EB-B528-3DA00322B463}" srcOrd="0" destOrd="0" presId="urn:microsoft.com/office/officeart/2005/8/layout/hierarchy6"/>
    <dgm:cxn modelId="{D5674CA7-9ABA-45EC-9553-0D78EF70C5BE}" type="presOf" srcId="{E02DEC56-03B6-4804-99D1-DC39EA152817}" destId="{D88E4AB9-4799-43E9-BE69-47356FF3FDEE}" srcOrd="0" destOrd="0" presId="urn:microsoft.com/office/officeart/2005/8/layout/hierarchy6"/>
    <dgm:cxn modelId="{078E5C2C-3AF8-40E1-B4C5-4C18018C1096}" srcId="{35BB59A5-5B8E-4CFC-9D94-4180F49FD0D7}" destId="{2CB583CF-0D22-4560-B835-1CCB229BD345}" srcOrd="1" destOrd="0" parTransId="{590C9E49-9755-48FC-ADEA-D764D2BEB21F}" sibTransId="{853FBE8F-C4AC-45BC-8EBF-68ACF52E846C}"/>
    <dgm:cxn modelId="{6F3D4713-A2D1-4A02-8DE8-E90505B3CB17}" type="presOf" srcId="{AF7274DA-02AA-4B35-80F1-0DD87C92B9A9}" destId="{4EEFCF98-CE96-41A4-BF6C-B45354013199}" srcOrd="0" destOrd="0" presId="urn:microsoft.com/office/officeart/2005/8/layout/hierarchy6"/>
    <dgm:cxn modelId="{66B88B15-7CD6-46CC-B04F-A37B97E36D30}" srcId="{17021F13-585A-4876-8EDE-D1649B8FD2A3}" destId="{48310EC2-8B80-4C49-8B90-2072AB4B4026}" srcOrd="2" destOrd="0" parTransId="{6EA8C562-3F24-4A18-AD48-9AFC9A2AC5E2}" sibTransId="{4F564D99-A53F-439C-B0D9-FCE27AECDF2D}"/>
    <dgm:cxn modelId="{C89F0F87-7115-4060-8247-53C797A7C234}" type="presOf" srcId="{53C4C67A-3D0A-4969-88A7-91AD6057967E}" destId="{06772183-A8E8-42DC-9E37-9D55C12E7F55}" srcOrd="0" destOrd="0" presId="urn:microsoft.com/office/officeart/2005/8/layout/hierarchy6"/>
    <dgm:cxn modelId="{928DAC87-E9A0-4DCA-BCD3-F3FF3B9C5233}" type="presOf" srcId="{70135CE0-53E2-4396-BF36-F11FBADD7AB9}" destId="{CD5DC304-79CA-49FF-A5AF-C21C46720D62}" srcOrd="0" destOrd="0" presId="urn:microsoft.com/office/officeart/2005/8/layout/hierarchy6"/>
    <dgm:cxn modelId="{E5B5BBA3-C570-4459-9859-479DD5C4159C}" type="presOf" srcId="{35BB59A5-5B8E-4CFC-9D94-4180F49FD0D7}" destId="{E04C766E-5505-49DF-A5CA-D48DAEC809A9}" srcOrd="0" destOrd="0" presId="urn:microsoft.com/office/officeart/2005/8/layout/hierarchy6"/>
    <dgm:cxn modelId="{BE65F806-69C3-4AED-A720-5101DC0EBE01}" type="presOf" srcId="{85C7E468-C92B-4985-93AA-C4C439B23A4E}" destId="{2214D881-2E6A-4948-A045-E0707A1E724B}" srcOrd="1" destOrd="0" presId="urn:microsoft.com/office/officeart/2005/8/layout/hierarchy6"/>
    <dgm:cxn modelId="{16AC7394-5B55-4F2E-B1EA-F7A485277789}" srcId="{17021F13-585A-4876-8EDE-D1649B8FD2A3}" destId="{85C7E468-C92B-4985-93AA-C4C439B23A4E}" srcOrd="1" destOrd="0" parTransId="{FA652F9B-11E4-4D10-B12D-C7A622591211}" sibTransId="{75EAAB6E-2185-48F7-B4B8-7F29CEC9EAA6}"/>
    <dgm:cxn modelId="{A7EA5F06-12B5-4455-BA76-6FFD8B8DDB74}" type="presOf" srcId="{5F05D08B-F7DB-4B0E-8B14-32E5304CB54A}" destId="{9C81178B-2E50-41B7-9075-03806A69F511}" srcOrd="0" destOrd="0" presId="urn:microsoft.com/office/officeart/2005/8/layout/hierarchy6"/>
    <dgm:cxn modelId="{31FA2463-3564-4B7E-B1AF-46E4266D9542}" type="presOf" srcId="{33FAF719-E618-46BB-97B0-9BEB39480F4B}" destId="{5747494B-550B-4D08-9E5A-17B4FE18A312}" srcOrd="0" destOrd="0" presId="urn:microsoft.com/office/officeart/2005/8/layout/hierarchy6"/>
    <dgm:cxn modelId="{6735271E-4585-4CD1-81F7-35F54BD232C1}" type="presOf" srcId="{A07030F2-8898-4B4D-845E-147106119B79}" destId="{3025A9DC-C9EF-4215-8B1A-841B015E03CA}" srcOrd="0" destOrd="0" presId="urn:microsoft.com/office/officeart/2005/8/layout/hierarchy6"/>
    <dgm:cxn modelId="{C3A2013E-E492-4D84-8DFC-F46493CCB59A}" type="presOf" srcId="{48310EC2-8B80-4C49-8B90-2072AB4B4026}" destId="{6105F9C2-09D2-4312-AFE0-951BE932FDD4}" srcOrd="0" destOrd="0" presId="urn:microsoft.com/office/officeart/2005/8/layout/hierarchy6"/>
    <dgm:cxn modelId="{D2FF9E8C-A6B2-4717-A3B4-CA003D418596}" srcId="{35BB59A5-5B8E-4CFC-9D94-4180F49FD0D7}" destId="{5F05D08B-F7DB-4B0E-8B14-32E5304CB54A}" srcOrd="0" destOrd="0" parTransId="{E0516DE0-5B31-4A2D-80E8-4C2BF8DF5A59}" sibTransId="{92120D5A-1FB8-4772-AC72-828BAB966AD7}"/>
    <dgm:cxn modelId="{43E12043-3E3D-4BFF-9D3E-F9919EF1D231}" type="presOf" srcId="{C659D401-E2EB-4676-B853-A80ACFFC30E1}" destId="{3C2076C0-6191-4D1F-99CD-6E983CD0FA3D}" srcOrd="0" destOrd="0" presId="urn:microsoft.com/office/officeart/2005/8/layout/hierarchy6"/>
    <dgm:cxn modelId="{BFCA020D-06BA-4612-A8E4-52E65B26A558}" srcId="{17021F13-585A-4876-8EDE-D1649B8FD2A3}" destId="{5C06B1A8-5868-47EE-9690-F1BB62F055C3}" srcOrd="3" destOrd="0" parTransId="{AE29253B-0ABD-44BA-88F8-69AD60AE6910}" sibTransId="{BD8E3421-881B-4D15-B39F-9B39B2B37A6F}"/>
    <dgm:cxn modelId="{F89845D1-F4C6-4EC7-B8E8-98E27F486573}" type="presOf" srcId="{5C06B1A8-5868-47EE-9690-F1BB62F055C3}" destId="{C0387A46-496F-42AC-AF4F-3D1EF6735BB1}" srcOrd="1" destOrd="0" presId="urn:microsoft.com/office/officeart/2005/8/layout/hierarchy6"/>
    <dgm:cxn modelId="{FDFB8A7F-BEDE-43A5-8425-85AAD772D1BF}" type="presOf" srcId="{85C7E468-C92B-4985-93AA-C4C439B23A4E}" destId="{01E0A0FD-6FBD-4F86-A4BE-594873FB6176}" srcOrd="0" destOrd="0" presId="urn:microsoft.com/office/officeart/2005/8/layout/hierarchy6"/>
    <dgm:cxn modelId="{192E0779-B2FD-46E2-8045-FF8EB1200389}" type="presOf" srcId="{590C9E49-9755-48FC-ADEA-D764D2BEB21F}" destId="{D7F6BB7A-EAEB-4FF2-881D-EA79D0898684}" srcOrd="0" destOrd="0" presId="urn:microsoft.com/office/officeart/2005/8/layout/hierarchy6"/>
    <dgm:cxn modelId="{19F6672F-8C5D-451F-943E-ED9E9BFCABDB}" type="presParOf" srcId="{101A7C6B-25FA-4329-ACB8-8C7966D84070}" destId="{FCB971C9-8CE4-4BE6-83EC-42120AE9148F}" srcOrd="0" destOrd="0" presId="urn:microsoft.com/office/officeart/2005/8/layout/hierarchy6"/>
    <dgm:cxn modelId="{29D998A4-4A1F-4781-8039-5C84D5072001}" type="presParOf" srcId="{FCB971C9-8CE4-4BE6-83EC-42120AE9148F}" destId="{2E1DE68E-3A64-4ED8-A30C-9542D0FDCCFD}" srcOrd="0" destOrd="0" presId="urn:microsoft.com/office/officeart/2005/8/layout/hierarchy6"/>
    <dgm:cxn modelId="{63B6E12C-22A2-4457-ACED-4C423CAF21BC}" type="presParOf" srcId="{FCB971C9-8CE4-4BE6-83EC-42120AE9148F}" destId="{F5B24265-6445-470C-8988-33FE8DB8A236}" srcOrd="1" destOrd="0" presId="urn:microsoft.com/office/officeart/2005/8/layout/hierarchy6"/>
    <dgm:cxn modelId="{240330B0-35FB-4558-AD8D-C7969D0163E9}" type="presParOf" srcId="{F5B24265-6445-470C-8988-33FE8DB8A236}" destId="{D6725FED-EEF3-4BE4-9059-3102B6829E3C}" srcOrd="0" destOrd="0" presId="urn:microsoft.com/office/officeart/2005/8/layout/hierarchy6"/>
    <dgm:cxn modelId="{25DA4315-4A78-443B-AA24-DE8F9BFB183D}" type="presParOf" srcId="{D6725FED-EEF3-4BE4-9059-3102B6829E3C}" destId="{E04C766E-5505-49DF-A5CA-D48DAEC809A9}" srcOrd="0" destOrd="0" presId="urn:microsoft.com/office/officeart/2005/8/layout/hierarchy6"/>
    <dgm:cxn modelId="{BD61D456-5FC7-49F2-889A-AE120A3FF76F}" type="presParOf" srcId="{D6725FED-EEF3-4BE4-9059-3102B6829E3C}" destId="{684F9C91-B760-4D2F-9C7D-9F2B2D7CD3F7}" srcOrd="1" destOrd="0" presId="urn:microsoft.com/office/officeart/2005/8/layout/hierarchy6"/>
    <dgm:cxn modelId="{C1568B42-213A-403B-B35D-E27C0418DEA4}" type="presParOf" srcId="{684F9C91-B760-4D2F-9C7D-9F2B2D7CD3F7}" destId="{446FB7B5-C4CD-4F45-8F35-847C94F268DE}" srcOrd="0" destOrd="0" presId="urn:microsoft.com/office/officeart/2005/8/layout/hierarchy6"/>
    <dgm:cxn modelId="{8A1BF50C-9BB8-4C61-9C47-7290C3E39453}" type="presParOf" srcId="{684F9C91-B760-4D2F-9C7D-9F2B2D7CD3F7}" destId="{3B28151A-3FAD-481B-AFC5-1684CA88622A}" srcOrd="1" destOrd="0" presId="urn:microsoft.com/office/officeart/2005/8/layout/hierarchy6"/>
    <dgm:cxn modelId="{8A63247F-AEFB-4A35-A878-3CC2FE76D663}" type="presParOf" srcId="{3B28151A-3FAD-481B-AFC5-1684CA88622A}" destId="{9C81178B-2E50-41B7-9075-03806A69F511}" srcOrd="0" destOrd="0" presId="urn:microsoft.com/office/officeart/2005/8/layout/hierarchy6"/>
    <dgm:cxn modelId="{DB58D38E-D484-4A90-A9E1-17483310052B}" type="presParOf" srcId="{3B28151A-3FAD-481B-AFC5-1684CA88622A}" destId="{B125916D-588C-4069-99A0-1506DEB2C596}" srcOrd="1" destOrd="0" presId="urn:microsoft.com/office/officeart/2005/8/layout/hierarchy6"/>
    <dgm:cxn modelId="{3660A8BF-ED18-49E1-AEED-58574C407228}" type="presParOf" srcId="{B125916D-588C-4069-99A0-1506DEB2C596}" destId="{3025A9DC-C9EF-4215-8B1A-841B015E03CA}" srcOrd="0" destOrd="0" presId="urn:microsoft.com/office/officeart/2005/8/layout/hierarchy6"/>
    <dgm:cxn modelId="{1812C704-53F4-4D58-8F07-9F6EA20802A9}" type="presParOf" srcId="{B125916D-588C-4069-99A0-1506DEB2C596}" destId="{4E614462-68BA-4FFC-A68D-17A227EBF565}" srcOrd="1" destOrd="0" presId="urn:microsoft.com/office/officeart/2005/8/layout/hierarchy6"/>
    <dgm:cxn modelId="{BE3DF699-2C88-4442-BD43-82A5182FE526}" type="presParOf" srcId="{4E614462-68BA-4FFC-A68D-17A227EBF565}" destId="{D88E4AB9-4799-43E9-BE69-47356FF3FDEE}" srcOrd="0" destOrd="0" presId="urn:microsoft.com/office/officeart/2005/8/layout/hierarchy6"/>
    <dgm:cxn modelId="{B04C52C4-F185-4EA3-B177-5552B839C8E3}" type="presParOf" srcId="{4E614462-68BA-4FFC-A68D-17A227EBF565}" destId="{751737FE-7953-4B90-B240-09E2A43EF354}" srcOrd="1" destOrd="0" presId="urn:microsoft.com/office/officeart/2005/8/layout/hierarchy6"/>
    <dgm:cxn modelId="{4402C92F-16AA-42A9-A306-6119A41973A2}" type="presParOf" srcId="{B125916D-588C-4069-99A0-1506DEB2C596}" destId="{06772183-A8E8-42DC-9E37-9D55C12E7F55}" srcOrd="2" destOrd="0" presId="urn:microsoft.com/office/officeart/2005/8/layout/hierarchy6"/>
    <dgm:cxn modelId="{DBBDCD47-A4AC-44B8-8FBA-A8E1F00D8A8E}" type="presParOf" srcId="{B125916D-588C-4069-99A0-1506DEB2C596}" destId="{60D20759-DD8F-4BEB-8482-79D774D5D807}" srcOrd="3" destOrd="0" presId="urn:microsoft.com/office/officeart/2005/8/layout/hierarchy6"/>
    <dgm:cxn modelId="{25B9DFF4-6350-4E0D-8FBA-7A67E00A1E48}" type="presParOf" srcId="{60D20759-DD8F-4BEB-8482-79D774D5D807}" destId="{3C2076C0-6191-4D1F-99CD-6E983CD0FA3D}" srcOrd="0" destOrd="0" presId="urn:microsoft.com/office/officeart/2005/8/layout/hierarchy6"/>
    <dgm:cxn modelId="{13132B98-A8A4-4859-B6D7-B9F189CC1A60}" type="presParOf" srcId="{60D20759-DD8F-4BEB-8482-79D774D5D807}" destId="{E8F1C06B-D497-4327-9F0C-8E497AE0D458}" srcOrd="1" destOrd="0" presId="urn:microsoft.com/office/officeart/2005/8/layout/hierarchy6"/>
    <dgm:cxn modelId="{EDDB2C5E-6DE2-40F0-95D8-685B3A626D60}" type="presParOf" srcId="{684F9C91-B760-4D2F-9C7D-9F2B2D7CD3F7}" destId="{D7F6BB7A-EAEB-4FF2-881D-EA79D0898684}" srcOrd="2" destOrd="0" presId="urn:microsoft.com/office/officeart/2005/8/layout/hierarchy6"/>
    <dgm:cxn modelId="{9A0A9948-364F-4AD3-9248-6A37C9C3A5D4}" type="presParOf" srcId="{684F9C91-B760-4D2F-9C7D-9F2B2D7CD3F7}" destId="{EDC440B5-A1DF-43AC-9F8E-8AF972C8DCCB}" srcOrd="3" destOrd="0" presId="urn:microsoft.com/office/officeart/2005/8/layout/hierarchy6"/>
    <dgm:cxn modelId="{A9030AFD-0318-4EA1-9D97-81938875CAA7}" type="presParOf" srcId="{EDC440B5-A1DF-43AC-9F8E-8AF972C8DCCB}" destId="{6360086D-6FF5-40EB-B528-3DA00322B463}" srcOrd="0" destOrd="0" presId="urn:microsoft.com/office/officeart/2005/8/layout/hierarchy6"/>
    <dgm:cxn modelId="{A4C0AE76-96C5-4E6F-AE58-ACA4D191112A}" type="presParOf" srcId="{EDC440B5-A1DF-43AC-9F8E-8AF972C8DCCB}" destId="{BA5D3240-83E2-4BE0-AB08-731CCC36A0EB}" srcOrd="1" destOrd="0" presId="urn:microsoft.com/office/officeart/2005/8/layout/hierarchy6"/>
    <dgm:cxn modelId="{A700937D-14F5-412E-B53D-66E066967D4A}" type="presParOf" srcId="{BA5D3240-83E2-4BE0-AB08-731CCC36A0EB}" destId="{CD5DC304-79CA-49FF-A5AF-C21C46720D62}" srcOrd="0" destOrd="0" presId="urn:microsoft.com/office/officeart/2005/8/layout/hierarchy6"/>
    <dgm:cxn modelId="{A021792C-9A54-4B21-A92D-B5B9ABE467E7}" type="presParOf" srcId="{BA5D3240-83E2-4BE0-AB08-731CCC36A0EB}" destId="{8C041728-02D5-4DD1-906C-DBA86E780043}" srcOrd="1" destOrd="0" presId="urn:microsoft.com/office/officeart/2005/8/layout/hierarchy6"/>
    <dgm:cxn modelId="{41161D78-AEE4-48FD-B7B0-F661DD081314}" type="presParOf" srcId="{8C041728-02D5-4DD1-906C-DBA86E780043}" destId="{5747494B-550B-4D08-9E5A-17B4FE18A312}" srcOrd="0" destOrd="0" presId="urn:microsoft.com/office/officeart/2005/8/layout/hierarchy6"/>
    <dgm:cxn modelId="{5E7D590A-EEBD-45B8-BA70-76582D07745C}" type="presParOf" srcId="{8C041728-02D5-4DD1-906C-DBA86E780043}" destId="{668BE030-9D1B-4D66-AFC5-B545ECC90DB4}" srcOrd="1" destOrd="0" presId="urn:microsoft.com/office/officeart/2005/8/layout/hierarchy6"/>
    <dgm:cxn modelId="{409027FF-34F1-4AC9-B143-31CE9207A180}" type="presParOf" srcId="{BA5D3240-83E2-4BE0-AB08-731CCC36A0EB}" destId="{4EEFCF98-CE96-41A4-BF6C-B45354013199}" srcOrd="2" destOrd="0" presId="urn:microsoft.com/office/officeart/2005/8/layout/hierarchy6"/>
    <dgm:cxn modelId="{B9B1E8E9-1B4F-4D3F-BC80-19D857FA0417}" type="presParOf" srcId="{BA5D3240-83E2-4BE0-AB08-731CCC36A0EB}" destId="{0424461C-F7EB-4260-8003-D2FB38E6CAB8}" srcOrd="3" destOrd="0" presId="urn:microsoft.com/office/officeart/2005/8/layout/hierarchy6"/>
    <dgm:cxn modelId="{A0970B7C-40C7-4A5A-B9B2-77C950FF813D}" type="presParOf" srcId="{0424461C-F7EB-4260-8003-D2FB38E6CAB8}" destId="{69100797-6CFA-4739-8835-D9F217A3E0DE}" srcOrd="0" destOrd="0" presId="urn:microsoft.com/office/officeart/2005/8/layout/hierarchy6"/>
    <dgm:cxn modelId="{6A20DAFA-A4FB-486F-8BEA-66E49D03C79A}" type="presParOf" srcId="{0424461C-F7EB-4260-8003-D2FB38E6CAB8}" destId="{62EA746E-2108-4CEA-97B9-F5274EB95CC6}" srcOrd="1" destOrd="0" presId="urn:microsoft.com/office/officeart/2005/8/layout/hierarchy6"/>
    <dgm:cxn modelId="{5BC0170E-C2FF-48A0-A531-657BDD2DC94D}" type="presParOf" srcId="{101A7C6B-25FA-4329-ACB8-8C7966D84070}" destId="{FD6E2279-1A6F-4F6B-A442-4CCE23CF935E}" srcOrd="1" destOrd="0" presId="urn:microsoft.com/office/officeart/2005/8/layout/hierarchy6"/>
    <dgm:cxn modelId="{21D310D0-E8C7-4F41-A0F5-36009D946A08}" type="presParOf" srcId="{FD6E2279-1A6F-4F6B-A442-4CCE23CF935E}" destId="{064EB20B-B9BF-41C5-9E5C-53B3E30A563C}" srcOrd="0" destOrd="0" presId="urn:microsoft.com/office/officeart/2005/8/layout/hierarchy6"/>
    <dgm:cxn modelId="{8043D19B-9FEB-4D6D-97B6-944E492348AE}" type="presParOf" srcId="{064EB20B-B9BF-41C5-9E5C-53B3E30A563C}" destId="{01E0A0FD-6FBD-4F86-A4BE-594873FB6176}" srcOrd="0" destOrd="0" presId="urn:microsoft.com/office/officeart/2005/8/layout/hierarchy6"/>
    <dgm:cxn modelId="{0FE9BBF2-4971-421D-ABDA-4C1162845AD5}" type="presParOf" srcId="{064EB20B-B9BF-41C5-9E5C-53B3E30A563C}" destId="{2214D881-2E6A-4948-A045-E0707A1E724B}" srcOrd="1" destOrd="0" presId="urn:microsoft.com/office/officeart/2005/8/layout/hierarchy6"/>
    <dgm:cxn modelId="{98CE89C6-8CE1-404B-8BF7-D994BC49A909}" type="presParOf" srcId="{FD6E2279-1A6F-4F6B-A442-4CCE23CF935E}" destId="{F044B79C-B572-4F93-BC59-34253037C6D1}" srcOrd="1" destOrd="0" presId="urn:microsoft.com/office/officeart/2005/8/layout/hierarchy6"/>
    <dgm:cxn modelId="{11A7F48F-863A-4392-B4C3-FAA77ED3023A}" type="presParOf" srcId="{F044B79C-B572-4F93-BC59-34253037C6D1}" destId="{C73EA37A-E67F-47EB-A8D2-A56F67056F70}" srcOrd="0" destOrd="0" presId="urn:microsoft.com/office/officeart/2005/8/layout/hierarchy6"/>
    <dgm:cxn modelId="{0A408C73-3149-4C99-8D77-1A7030F7A263}" type="presParOf" srcId="{FD6E2279-1A6F-4F6B-A442-4CCE23CF935E}" destId="{1D9A59FA-7D2B-45A3-B7F7-17BD8BEA0223}" srcOrd="2" destOrd="0" presId="urn:microsoft.com/office/officeart/2005/8/layout/hierarchy6"/>
    <dgm:cxn modelId="{555329F9-A9F4-4101-B349-3B016CF867AE}" type="presParOf" srcId="{1D9A59FA-7D2B-45A3-B7F7-17BD8BEA0223}" destId="{6105F9C2-09D2-4312-AFE0-951BE932FDD4}" srcOrd="0" destOrd="0" presId="urn:microsoft.com/office/officeart/2005/8/layout/hierarchy6"/>
    <dgm:cxn modelId="{F8E028A7-C087-478A-8FB3-CC0187E497DC}" type="presParOf" srcId="{1D9A59FA-7D2B-45A3-B7F7-17BD8BEA0223}" destId="{7F8C3899-C750-4167-B08E-9418E37F322F}" srcOrd="1" destOrd="0" presId="urn:microsoft.com/office/officeart/2005/8/layout/hierarchy6"/>
    <dgm:cxn modelId="{7196123A-D94A-4471-96CC-8107FD24B067}" type="presParOf" srcId="{FD6E2279-1A6F-4F6B-A442-4CCE23CF935E}" destId="{531B6FF6-46EC-4394-9F45-90AC7019C3D6}" srcOrd="3" destOrd="0" presId="urn:microsoft.com/office/officeart/2005/8/layout/hierarchy6"/>
    <dgm:cxn modelId="{A264687D-A3C3-406D-9816-506608A493EA}" type="presParOf" srcId="{531B6FF6-46EC-4394-9F45-90AC7019C3D6}" destId="{14234CA1-FF0D-4155-8973-711685866B39}" srcOrd="0" destOrd="0" presId="urn:microsoft.com/office/officeart/2005/8/layout/hierarchy6"/>
    <dgm:cxn modelId="{206DE09B-A10B-4A44-A04A-46126B3CE770}" type="presParOf" srcId="{FD6E2279-1A6F-4F6B-A442-4CCE23CF935E}" destId="{80537D28-A32D-4CAC-B9DB-151C71CDF042}" srcOrd="4" destOrd="0" presId="urn:microsoft.com/office/officeart/2005/8/layout/hierarchy6"/>
    <dgm:cxn modelId="{FC46079F-A1AF-4543-917E-2F3DB306D8F1}" type="presParOf" srcId="{80537D28-A32D-4CAC-B9DB-151C71CDF042}" destId="{02D95716-575E-4C00-BB63-12D5E5802C9F}" srcOrd="0" destOrd="0" presId="urn:microsoft.com/office/officeart/2005/8/layout/hierarchy6"/>
    <dgm:cxn modelId="{11C5B347-569C-4733-BB2C-3E1AB5DD38D8}" type="presParOf" srcId="{80537D28-A32D-4CAC-B9DB-151C71CDF042}" destId="{C0387A46-496F-42AC-AF4F-3D1EF6735BB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139F70-BF36-4164-BC3C-24E5301459B1}">
      <dsp:nvSpPr>
        <dsp:cNvPr id="0" name=""/>
        <dsp:cNvSpPr/>
      </dsp:nvSpPr>
      <dsp:spPr>
        <a:xfrm rot="5400000">
          <a:off x="5294932" y="-3095622"/>
          <a:ext cx="859764" cy="7270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OT 1 - Reforçar a investigação, o desenvolvimento tecnológico e a inovação</a:t>
          </a:r>
          <a:endParaRPr lang="pt-PT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OT 2 - Melhorar o acesso às TIC, bem como a sua utilização e qualidade</a:t>
          </a:r>
          <a:endParaRPr lang="pt-PT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OT 3 - Reforçar a competitividade das PME e dos setores agrícola das pescas e da aquicultura</a:t>
          </a:r>
          <a:endParaRPr lang="pt-PT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OT 7 - Promover transportes sustentáveis e eliminar estrangulamentos nas redes de infraestruturas</a:t>
          </a:r>
          <a:endParaRPr lang="pt-PT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OT 11 - Reforçar a capacidade institucional e uma administração pública eficiente</a:t>
          </a:r>
          <a:endParaRPr lang="pt-PT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5294932" y="-3095622"/>
        <a:ext cx="859764" cy="7270420"/>
      </dsp:txXfrm>
    </dsp:sp>
    <dsp:sp modelId="{59325926-F9F0-49BF-9B83-3714348F0617}">
      <dsp:nvSpPr>
        <dsp:cNvPr id="0" name=""/>
        <dsp:cNvSpPr/>
      </dsp:nvSpPr>
      <dsp:spPr>
        <a:xfrm>
          <a:off x="1015" y="2234"/>
          <a:ext cx="2088589" cy="1074705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Competitividade e internacionalização</a:t>
          </a:r>
          <a:endParaRPr lang="pt-PT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5" y="2234"/>
        <a:ext cx="2088589" cy="1074705"/>
      </dsp:txXfrm>
    </dsp:sp>
    <dsp:sp modelId="{2527FF93-0D78-46FC-8F6C-D443C72D6686}">
      <dsp:nvSpPr>
        <dsp:cNvPr id="0" name=""/>
        <dsp:cNvSpPr/>
      </dsp:nvSpPr>
      <dsp:spPr>
        <a:xfrm rot="5400000">
          <a:off x="5294932" y="-1967182"/>
          <a:ext cx="859764" cy="7270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marL="180975" lvl="1" indent="-9525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OT 8 - Promover o </a:t>
          </a:r>
          <a:r>
            <a:rPr lang="pt-PT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emprego</a:t>
          </a:r>
          <a:r>
            <a:rPr lang="pt-PT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e apoiar a mobilidade laboral</a:t>
          </a:r>
          <a:endParaRPr lang="pt-PT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9525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OT 9 - Promover a inclusão social e combater a pobreza</a:t>
          </a:r>
          <a:endParaRPr lang="pt-PT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5294932" y="-1967182"/>
        <a:ext cx="859764" cy="7270420"/>
      </dsp:txXfrm>
    </dsp:sp>
    <dsp:sp modelId="{438DEEFC-B8F6-495B-AFBE-802AE1904F73}">
      <dsp:nvSpPr>
        <dsp:cNvPr id="0" name=""/>
        <dsp:cNvSpPr/>
      </dsp:nvSpPr>
      <dsp:spPr>
        <a:xfrm>
          <a:off x="1015" y="1130675"/>
          <a:ext cx="2088589" cy="1074705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Inclusão Social  e emprego</a:t>
          </a:r>
          <a:endParaRPr lang="pt-PT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5" y="1130675"/>
        <a:ext cx="2088589" cy="1074705"/>
      </dsp:txXfrm>
    </dsp:sp>
    <dsp:sp modelId="{B1187DAC-0508-4A69-87B5-B3A2F683B43B}">
      <dsp:nvSpPr>
        <dsp:cNvPr id="0" name=""/>
        <dsp:cNvSpPr/>
      </dsp:nvSpPr>
      <dsp:spPr>
        <a:xfrm rot="5400000">
          <a:off x="5294932" y="-838741"/>
          <a:ext cx="859764" cy="7270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OT 10 - Investir no ensino, nas competências e na aprendizagem ao longo da vida</a:t>
          </a:r>
          <a:endParaRPr lang="pt-PT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5294932" y="-838741"/>
        <a:ext cx="859764" cy="7270420"/>
      </dsp:txXfrm>
    </dsp:sp>
    <dsp:sp modelId="{6A30B6E5-38A7-4821-AFEA-1D7B111F087B}">
      <dsp:nvSpPr>
        <dsp:cNvPr id="0" name=""/>
        <dsp:cNvSpPr/>
      </dsp:nvSpPr>
      <dsp:spPr>
        <a:xfrm>
          <a:off x="1015" y="2259115"/>
          <a:ext cx="2088589" cy="1074705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Capital Humano</a:t>
          </a:r>
          <a:endParaRPr lang="pt-PT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5" y="2259115"/>
        <a:ext cx="2088589" cy="1074705"/>
      </dsp:txXfrm>
    </dsp:sp>
    <dsp:sp modelId="{DCD23B88-4477-4F45-9786-C264BC0A972D}">
      <dsp:nvSpPr>
        <dsp:cNvPr id="0" name=""/>
        <dsp:cNvSpPr/>
      </dsp:nvSpPr>
      <dsp:spPr>
        <a:xfrm rot="5400000">
          <a:off x="5294932" y="289698"/>
          <a:ext cx="859764" cy="7270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OT 4 - Apoiar a transição para uma economia de baixas emissões de carbono em todos os setores</a:t>
          </a:r>
          <a:endParaRPr lang="pt-PT" sz="11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OT 5 - Promover a adaptação às alterações climáticas e a prevenção e gestão de riscos</a:t>
          </a:r>
        </a:p>
        <a:p>
          <a:pPr marL="180975" lvl="1" indent="-952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1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OT 6 - Proteger o ambiente e promover a eficiência dos recursos</a:t>
          </a:r>
        </a:p>
      </dsp:txBody>
      <dsp:txXfrm rot="5400000">
        <a:off x="5294932" y="289698"/>
        <a:ext cx="859764" cy="7270420"/>
      </dsp:txXfrm>
    </dsp:sp>
    <dsp:sp modelId="{8A664430-E10D-496E-AD30-C0474D756EB1}">
      <dsp:nvSpPr>
        <dsp:cNvPr id="0" name=""/>
        <dsp:cNvSpPr/>
      </dsp:nvSpPr>
      <dsp:spPr>
        <a:xfrm>
          <a:off x="1015" y="3387556"/>
          <a:ext cx="2088589" cy="1074705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Sustentabilidade e Eficiência no Uso de Recursos</a:t>
          </a:r>
          <a:endParaRPr lang="pt-PT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5" y="3387556"/>
        <a:ext cx="2088589" cy="107470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D95716-575E-4C00-BB63-12D5E5802C9F}">
      <dsp:nvSpPr>
        <dsp:cNvPr id="0" name=""/>
        <dsp:cNvSpPr/>
      </dsp:nvSpPr>
      <dsp:spPr>
        <a:xfrm>
          <a:off x="0" y="2487081"/>
          <a:ext cx="8736971" cy="98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/>
            <a:t>Instrumentos</a:t>
          </a:r>
          <a:endParaRPr lang="pt-PT" sz="2400" kern="1200" dirty="0"/>
        </a:p>
      </dsp:txBody>
      <dsp:txXfrm>
        <a:off x="0" y="2487081"/>
        <a:ext cx="2621091" cy="985266"/>
      </dsp:txXfrm>
    </dsp:sp>
    <dsp:sp modelId="{6105F9C2-09D2-4312-AFE0-951BE932FDD4}">
      <dsp:nvSpPr>
        <dsp:cNvPr id="0" name=""/>
        <dsp:cNvSpPr/>
      </dsp:nvSpPr>
      <dsp:spPr>
        <a:xfrm>
          <a:off x="0" y="1539366"/>
          <a:ext cx="8736971" cy="87710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/>
            <a:t>Metas PT 2020</a:t>
          </a:r>
          <a:endParaRPr lang="pt-PT" sz="2400" kern="1200" dirty="0"/>
        </a:p>
      </dsp:txBody>
      <dsp:txXfrm>
        <a:off x="0" y="1539366"/>
        <a:ext cx="2621091" cy="877109"/>
      </dsp:txXfrm>
    </dsp:sp>
    <dsp:sp modelId="{01E0A0FD-6FBD-4F86-A4BE-594873FB6176}">
      <dsp:nvSpPr>
        <dsp:cNvPr id="0" name=""/>
        <dsp:cNvSpPr/>
      </dsp:nvSpPr>
      <dsp:spPr>
        <a:xfrm>
          <a:off x="0" y="516071"/>
          <a:ext cx="8736971" cy="87710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500" kern="1200" dirty="0" smtClean="0"/>
            <a:t>Metas EU 2020</a:t>
          </a:r>
          <a:endParaRPr lang="pt-PT" sz="2500" kern="1200" dirty="0"/>
        </a:p>
      </dsp:txBody>
      <dsp:txXfrm>
        <a:off x="0" y="516071"/>
        <a:ext cx="2621091" cy="877109"/>
      </dsp:txXfrm>
    </dsp:sp>
    <dsp:sp modelId="{E04C766E-5505-49DF-A5CA-D48DAEC809A9}">
      <dsp:nvSpPr>
        <dsp:cNvPr id="0" name=""/>
        <dsp:cNvSpPr/>
      </dsp:nvSpPr>
      <dsp:spPr>
        <a:xfrm>
          <a:off x="4750474" y="589164"/>
          <a:ext cx="1785149" cy="7309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/>
            <a:t>20%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/>
            <a:t>Energia Primária</a:t>
          </a:r>
          <a:endParaRPr lang="pt-PT" sz="1600" kern="1200" dirty="0"/>
        </a:p>
      </dsp:txBody>
      <dsp:txXfrm>
        <a:off x="4750474" y="589164"/>
        <a:ext cx="1785149" cy="730924"/>
      </dsp:txXfrm>
    </dsp:sp>
    <dsp:sp modelId="{446FB7B5-C4CD-4F45-8F35-847C94F268DE}">
      <dsp:nvSpPr>
        <dsp:cNvPr id="0" name=""/>
        <dsp:cNvSpPr/>
      </dsp:nvSpPr>
      <dsp:spPr>
        <a:xfrm>
          <a:off x="4053961" y="1320089"/>
          <a:ext cx="1589087" cy="292369"/>
        </a:xfrm>
        <a:custGeom>
          <a:avLst/>
          <a:gdLst/>
          <a:ahLst/>
          <a:cxnLst/>
          <a:rect l="0" t="0" r="0" b="0"/>
          <a:pathLst>
            <a:path>
              <a:moveTo>
                <a:pt x="1589087" y="0"/>
              </a:moveTo>
              <a:lnTo>
                <a:pt x="1589087" y="146184"/>
              </a:lnTo>
              <a:lnTo>
                <a:pt x="0" y="146184"/>
              </a:lnTo>
              <a:lnTo>
                <a:pt x="0" y="292369"/>
              </a:lnTo>
            </a:path>
          </a:pathLst>
        </a:custGeom>
        <a:noFill/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1178B-2E50-41B7-9075-03806A69F511}">
      <dsp:nvSpPr>
        <dsp:cNvPr id="0" name=""/>
        <dsp:cNvSpPr/>
      </dsp:nvSpPr>
      <dsp:spPr>
        <a:xfrm>
          <a:off x="3382583" y="1612459"/>
          <a:ext cx="1342756" cy="7309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/>
            <a:t>25%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/>
            <a:t>Meta global</a:t>
          </a:r>
          <a:endParaRPr lang="pt-PT" sz="1600" kern="1200" dirty="0"/>
        </a:p>
      </dsp:txBody>
      <dsp:txXfrm>
        <a:off x="3382583" y="1612459"/>
        <a:ext cx="1342756" cy="730924"/>
      </dsp:txXfrm>
    </dsp:sp>
    <dsp:sp modelId="{3025A9DC-C9EF-4215-8B1A-841B015E03CA}">
      <dsp:nvSpPr>
        <dsp:cNvPr id="0" name=""/>
        <dsp:cNvSpPr/>
      </dsp:nvSpPr>
      <dsp:spPr>
        <a:xfrm>
          <a:off x="3169818" y="2343384"/>
          <a:ext cx="884143" cy="292369"/>
        </a:xfrm>
        <a:custGeom>
          <a:avLst/>
          <a:gdLst/>
          <a:ahLst/>
          <a:cxnLst/>
          <a:rect l="0" t="0" r="0" b="0"/>
          <a:pathLst>
            <a:path>
              <a:moveTo>
                <a:pt x="884143" y="0"/>
              </a:moveTo>
              <a:lnTo>
                <a:pt x="884143" y="146184"/>
              </a:lnTo>
              <a:lnTo>
                <a:pt x="0" y="146184"/>
              </a:lnTo>
              <a:lnTo>
                <a:pt x="0" y="292369"/>
              </a:lnTo>
            </a:path>
          </a:pathLst>
        </a:custGeom>
        <a:noFill/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E4AB9-4799-43E9-BE69-47356FF3FDEE}">
      <dsp:nvSpPr>
        <dsp:cNvPr id="0" name=""/>
        <dsp:cNvSpPr/>
      </dsp:nvSpPr>
      <dsp:spPr>
        <a:xfrm>
          <a:off x="2621624" y="2635754"/>
          <a:ext cx="1096387" cy="7309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/>
            <a:t>PNAEE</a:t>
          </a:r>
          <a:endParaRPr lang="pt-PT" sz="1800" kern="1200" dirty="0"/>
        </a:p>
      </dsp:txBody>
      <dsp:txXfrm>
        <a:off x="2621624" y="2635754"/>
        <a:ext cx="1096387" cy="730924"/>
      </dsp:txXfrm>
    </dsp:sp>
    <dsp:sp modelId="{06772183-A8E8-42DC-9E37-9D55C12E7F55}">
      <dsp:nvSpPr>
        <dsp:cNvPr id="0" name=""/>
        <dsp:cNvSpPr/>
      </dsp:nvSpPr>
      <dsp:spPr>
        <a:xfrm>
          <a:off x="4053961" y="2343384"/>
          <a:ext cx="712651" cy="2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84"/>
              </a:lnTo>
              <a:lnTo>
                <a:pt x="712651" y="146184"/>
              </a:lnTo>
              <a:lnTo>
                <a:pt x="712651" y="292369"/>
              </a:lnTo>
            </a:path>
          </a:pathLst>
        </a:custGeom>
        <a:noFill/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2076C0-6191-4D1F-99CD-6E983CD0FA3D}">
      <dsp:nvSpPr>
        <dsp:cNvPr id="0" name=""/>
        <dsp:cNvSpPr/>
      </dsp:nvSpPr>
      <dsp:spPr>
        <a:xfrm>
          <a:off x="4046928" y="2635754"/>
          <a:ext cx="1439370" cy="7309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/>
            <a:t>Regulamentos</a:t>
          </a:r>
          <a:endParaRPr lang="pt-PT" sz="1400" kern="1200" dirty="0"/>
        </a:p>
      </dsp:txBody>
      <dsp:txXfrm>
        <a:off x="4046928" y="2635754"/>
        <a:ext cx="1439370" cy="730924"/>
      </dsp:txXfrm>
    </dsp:sp>
    <dsp:sp modelId="{D7F6BB7A-EAEB-4FF2-881D-EA79D0898684}">
      <dsp:nvSpPr>
        <dsp:cNvPr id="0" name=""/>
        <dsp:cNvSpPr/>
      </dsp:nvSpPr>
      <dsp:spPr>
        <a:xfrm>
          <a:off x="5643049" y="1320089"/>
          <a:ext cx="1545407" cy="2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84"/>
              </a:lnTo>
              <a:lnTo>
                <a:pt x="1545407" y="146184"/>
              </a:lnTo>
              <a:lnTo>
                <a:pt x="1545407" y="292369"/>
              </a:lnTo>
            </a:path>
          </a:pathLst>
        </a:custGeom>
        <a:noFill/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0086D-6FF5-40EB-B528-3DA00322B463}">
      <dsp:nvSpPr>
        <dsp:cNvPr id="0" name=""/>
        <dsp:cNvSpPr/>
      </dsp:nvSpPr>
      <dsp:spPr>
        <a:xfrm>
          <a:off x="6473398" y="1612459"/>
          <a:ext cx="1430116" cy="7309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/>
            <a:t>30%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/>
            <a:t>Meta Estado</a:t>
          </a:r>
          <a:endParaRPr lang="pt-PT" sz="1600" kern="1200" dirty="0"/>
        </a:p>
      </dsp:txBody>
      <dsp:txXfrm>
        <a:off x="6473398" y="1612459"/>
        <a:ext cx="1430116" cy="730924"/>
      </dsp:txXfrm>
    </dsp:sp>
    <dsp:sp modelId="{CD5DC304-79CA-49FF-A5AF-C21C46720D62}">
      <dsp:nvSpPr>
        <dsp:cNvPr id="0" name=""/>
        <dsp:cNvSpPr/>
      </dsp:nvSpPr>
      <dsp:spPr>
        <a:xfrm>
          <a:off x="6475804" y="2343384"/>
          <a:ext cx="712651" cy="292369"/>
        </a:xfrm>
        <a:custGeom>
          <a:avLst/>
          <a:gdLst/>
          <a:ahLst/>
          <a:cxnLst/>
          <a:rect l="0" t="0" r="0" b="0"/>
          <a:pathLst>
            <a:path>
              <a:moveTo>
                <a:pt x="712651" y="0"/>
              </a:moveTo>
              <a:lnTo>
                <a:pt x="712651" y="146184"/>
              </a:lnTo>
              <a:lnTo>
                <a:pt x="0" y="146184"/>
              </a:lnTo>
              <a:lnTo>
                <a:pt x="0" y="292369"/>
              </a:lnTo>
            </a:path>
          </a:pathLst>
        </a:custGeom>
        <a:noFill/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7494B-550B-4D08-9E5A-17B4FE18A312}">
      <dsp:nvSpPr>
        <dsp:cNvPr id="0" name=""/>
        <dsp:cNvSpPr/>
      </dsp:nvSpPr>
      <dsp:spPr>
        <a:xfrm>
          <a:off x="5815214" y="2635754"/>
          <a:ext cx="1321179" cy="7309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PT" sz="1400" kern="1200" dirty="0" smtClean="0"/>
            <a:t>Contratos de desempenho energético</a:t>
          </a:r>
          <a:endParaRPr lang="pt-PT" sz="1400" kern="1200" dirty="0"/>
        </a:p>
      </dsp:txBody>
      <dsp:txXfrm>
        <a:off x="5815214" y="2635754"/>
        <a:ext cx="1321179" cy="730924"/>
      </dsp:txXfrm>
    </dsp:sp>
    <dsp:sp modelId="{4EEFCF98-CE96-41A4-BF6C-B45354013199}">
      <dsp:nvSpPr>
        <dsp:cNvPr id="0" name=""/>
        <dsp:cNvSpPr/>
      </dsp:nvSpPr>
      <dsp:spPr>
        <a:xfrm>
          <a:off x="7188456" y="2343384"/>
          <a:ext cx="825048" cy="2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84"/>
              </a:lnTo>
              <a:lnTo>
                <a:pt x="825048" y="146184"/>
              </a:lnTo>
              <a:lnTo>
                <a:pt x="825048" y="292369"/>
              </a:lnTo>
            </a:path>
          </a:pathLst>
        </a:custGeom>
        <a:noFill/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100797-6CFA-4739-8835-D9F217A3E0DE}">
      <dsp:nvSpPr>
        <dsp:cNvPr id="0" name=""/>
        <dsp:cNvSpPr/>
      </dsp:nvSpPr>
      <dsp:spPr>
        <a:xfrm>
          <a:off x="7465310" y="2635754"/>
          <a:ext cx="1096387" cy="7309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PT" sz="1800" kern="1200" dirty="0" err="1" smtClean="0"/>
            <a:t>Eco.AP</a:t>
          </a:r>
          <a:endParaRPr lang="pt-PT" sz="1800" kern="1200" dirty="0" smtClean="0"/>
        </a:p>
      </dsp:txBody>
      <dsp:txXfrm>
        <a:off x="7465310" y="2635754"/>
        <a:ext cx="1096387" cy="730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4110"/>
          </a:xfrm>
          <a:prstGeom prst="rect">
            <a:avLst/>
          </a:prstGeom>
        </p:spPr>
        <p:txBody>
          <a:bodyPr vert="horz" lIns="90928" tIns="45464" rIns="90928" bIns="454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20769" y="0"/>
            <a:ext cx="2922958" cy="494110"/>
          </a:xfrm>
          <a:prstGeom prst="rect">
            <a:avLst/>
          </a:prstGeom>
        </p:spPr>
        <p:txBody>
          <a:bodyPr vert="horz" lIns="90928" tIns="45464" rIns="90928" bIns="45464" rtlCol="0"/>
          <a:lstStyle>
            <a:lvl1pPr algn="r">
              <a:defRPr sz="1200"/>
            </a:lvl1pPr>
          </a:lstStyle>
          <a:p>
            <a:fld id="{FE06AFD6-AAAA-4B1D-9B56-2E83835840D8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22958" cy="494110"/>
          </a:xfrm>
          <a:prstGeom prst="rect">
            <a:avLst/>
          </a:prstGeom>
        </p:spPr>
        <p:txBody>
          <a:bodyPr vert="horz" lIns="90928" tIns="45464" rIns="90928" bIns="454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20769" y="9386364"/>
            <a:ext cx="2922958" cy="494110"/>
          </a:xfrm>
          <a:prstGeom prst="rect">
            <a:avLst/>
          </a:prstGeom>
        </p:spPr>
        <p:txBody>
          <a:bodyPr vert="horz" lIns="90928" tIns="45464" rIns="90928" bIns="45464" rtlCol="0" anchor="b"/>
          <a:lstStyle>
            <a:lvl1pPr algn="r">
              <a:defRPr sz="1200"/>
            </a:lvl1pPr>
          </a:lstStyle>
          <a:p>
            <a:fld id="{4B9901A8-B539-4E17-8EBF-C3372AE5072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7666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958" cy="4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8" tIns="45464" rIns="90928" bIns="4546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0769" y="0"/>
            <a:ext cx="2922958" cy="4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8" tIns="45464" rIns="90928" bIns="4546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6913" y="741363"/>
            <a:ext cx="5351462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529" y="4694039"/>
            <a:ext cx="5396230" cy="44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8" tIns="45464" rIns="90928" bIns="454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364"/>
            <a:ext cx="2922958" cy="4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8" tIns="45464" rIns="90928" bIns="4546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0769" y="9386364"/>
            <a:ext cx="2922958" cy="4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8" tIns="45464" rIns="90928" bIns="4546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2A0A70-6515-4E85-B454-DEE47A96F8D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2071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91191-E7D6-4ED9-A42C-44E19597F3CD}" type="slidenum">
              <a:rPr lang="pt-PT" smtClean="0">
                <a:solidFill>
                  <a:prstClr val="black"/>
                </a:solidFill>
              </a:rPr>
              <a:pPr/>
              <a:t>0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143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46741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59965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59965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De entre os edifícios certificados da área da saúde, representam-se</a:t>
            </a:r>
            <a:r>
              <a:rPr lang="pt-PT" baseline="0" dirty="0" smtClean="0"/>
              <a:t> aquelas em que se verifica a subida de duas classes energéticas.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6070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Neste slide ilustra-se a classe energética dos edifícios antes e depois da implementação das medidas de eficiência energética. A letra de baixo representa a classe energética de partida, e a linha de cima a classe energética após a implementação das medidas de </a:t>
            </a:r>
            <a:r>
              <a:rPr lang="pt-PT" dirty="0" err="1" smtClean="0"/>
              <a:t>eficiencia</a:t>
            </a:r>
            <a:r>
              <a:rPr lang="pt-PT" dirty="0" smtClean="0"/>
              <a:t> energética, estando assinalado a </a:t>
            </a:r>
            <a:r>
              <a:rPr lang="pt-PT" dirty="0" err="1" smtClean="0"/>
              <a:t>vemelho</a:t>
            </a:r>
            <a:r>
              <a:rPr lang="pt-PT" baseline="0" dirty="0" smtClean="0"/>
              <a:t> as situações em que se verifica o aumento de duas classes energéticas.</a:t>
            </a:r>
          </a:p>
          <a:p>
            <a:r>
              <a:rPr lang="pt-PT" baseline="0" dirty="0" smtClean="0"/>
              <a:t>Nota: a classe energética A+ é a mais eficiente e devia ser a primeira a surgir, mas as tabelas dinâmicas organizaram a informação de forma automática e não consegui trocar a ordem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013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ilustra-se o período de retorno do</a:t>
            </a:r>
            <a:r>
              <a:rPr lang="pt-PT" baseline="0" dirty="0" smtClean="0"/>
              <a:t> conjunto das medidas de eficiência energética que permitem uma subida de duas classes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028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representa-se</a:t>
            </a:r>
            <a:r>
              <a:rPr lang="pt-PT" baseline="0" dirty="0" smtClean="0"/>
              <a:t> o investimento global do </a:t>
            </a:r>
            <a:r>
              <a:rPr lang="pt-PT" baseline="0" dirty="0" err="1" smtClean="0"/>
              <a:t>consjunto</a:t>
            </a:r>
            <a:r>
              <a:rPr lang="pt-PT" baseline="0" dirty="0" smtClean="0"/>
              <a:t> de medidas de eficiência energética que permitem a subida de duas classes energéticas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374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apresenta-se</a:t>
            </a:r>
            <a:r>
              <a:rPr lang="pt-PT" baseline="0" dirty="0" smtClean="0"/>
              <a:t> a desagregação percentual das medidas de eficiência energética presentes nos </a:t>
            </a:r>
            <a:r>
              <a:rPr lang="pt-PT" baseline="0" dirty="0" err="1" smtClean="0"/>
              <a:t>certificadosdo</a:t>
            </a:r>
            <a:r>
              <a:rPr lang="pt-PT" baseline="0" dirty="0" smtClean="0"/>
              <a:t> setor da saúde (todos os certificados emitidos).</a:t>
            </a:r>
          </a:p>
          <a:p>
            <a:r>
              <a:rPr lang="pt-PT" baseline="0" dirty="0" smtClean="0"/>
              <a:t>As medidas do solar térmico não acrescentam às restantes, pois caso contrário seriam mais de 100%, mas estão incluídas </a:t>
            </a:r>
            <a:r>
              <a:rPr lang="pt-PT" baseline="0" smtClean="0"/>
              <a:t>nas restantes.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3423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Neste slide ilustra-se a classe energética dos edifícios antes e depois da implementação das medidas de eficiência energética. A letra de baixo representa a classe energética de partida, e a linha de cima a classe energética após a implementação das medidas de eficiência energética, estando assinalado a vermelho</a:t>
            </a:r>
            <a:r>
              <a:rPr lang="pt-PT" baseline="0" dirty="0" smtClean="0"/>
              <a:t> as situações em que se verifica o aumento de duas classes energéticas.</a:t>
            </a:r>
          </a:p>
          <a:p>
            <a:r>
              <a:rPr lang="pt-PT" baseline="0" dirty="0" smtClean="0"/>
              <a:t>Nota: a classe energética A+ é a mais eficiente e devia ser a primeira a surgir, mas as tabelas dinâmicas organizaram a informação de forma automática e não consegui trocar a ordem.</a:t>
            </a: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360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Aqui representa-se</a:t>
            </a:r>
            <a:r>
              <a:rPr lang="pt-PT" baseline="0" dirty="0" smtClean="0"/>
              <a:t> o investimento global do conjunto de medidas de eficiência energética que permitem a subida de duas classes energéticas.</a:t>
            </a: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869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91191-E7D6-4ED9-A42C-44E19597F3CD}" type="slidenum">
              <a:rPr lang="pt-PT" smtClean="0">
                <a:solidFill>
                  <a:prstClr val="black"/>
                </a:solidFill>
              </a:rPr>
              <a:pPr/>
              <a:t>5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866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Aqui ilustra-se o período de retorno do</a:t>
            </a:r>
            <a:r>
              <a:rPr lang="pt-PT" baseline="0" dirty="0" smtClean="0"/>
              <a:t> conjunto das medidas de eficiência energética que permitem uma subida de duas classes</a:t>
            </a: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6942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apresenta-se</a:t>
            </a:r>
            <a:r>
              <a:rPr lang="pt-PT" baseline="0" dirty="0" smtClean="0"/>
              <a:t> a desagregação percentual das medidas de eficiência energética presentes nos certificados do setor da saúde (todos os certificados emitidos).</a:t>
            </a:r>
          </a:p>
          <a:p>
            <a:r>
              <a:rPr lang="pt-PT" baseline="0" dirty="0" smtClean="0"/>
              <a:t>As medidas do solar térmico não acrescentam às restantes, pois caso contrário seriam mais de 100%, mas estão incluídas nas restantes.</a:t>
            </a: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311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686540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4373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4373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4373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4373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4373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4373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437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Neste slide apresenta-se a desagregação dos consumos de energia elétrica, entre Privado</a:t>
            </a:r>
            <a:r>
              <a:rPr lang="pt-PT" baseline="0" dirty="0" smtClean="0"/>
              <a:t> e Público, sendo que o Setor Público representa 8% dos consumos totais de energia.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A70-6515-4E85-B454-DEE47A96F8D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506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34373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5467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21527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215277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902868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216332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696913" y="741363"/>
            <a:ext cx="5351462" cy="37052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857-E290-4BE9-8F43-4070A14FA356}" type="slidenum">
              <a:rPr lang="pt-PT" smtClean="0"/>
              <a:p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4674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357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CCC5303C-B3F4-49B1-B19F-089811ECE30E}" type="datetimeFigureOut">
              <a:rPr lang="pt-PT" smtClean="0">
                <a:solidFill>
                  <a:srgbClr val="000000"/>
                </a:solidFill>
                <a:cs typeface="Arial" charset="0"/>
              </a:rPr>
              <a:pPr eaLnBrk="0" hangingPunct="0"/>
              <a:t>13-02-2017</a:t>
            </a:fld>
            <a:endParaRPr lang="pt-P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endParaRPr lang="pt-P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065DFD81-B7C9-4124-A3E3-234F44481655}" type="slidenum">
              <a:rPr lang="pt-PT" smtClean="0">
                <a:solidFill>
                  <a:srgbClr val="000000"/>
                </a:solidFill>
                <a:cs typeface="Arial" charset="0"/>
              </a:rPr>
              <a:pPr eaLnBrk="0" hangingPunct="0"/>
              <a:t>‹nº›</a:t>
            </a:fld>
            <a:endParaRPr lang="pt-PT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2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067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61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95300" y="635638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38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t>DSACIA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7099300" y="635638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C60B5-3351-4322-978B-A9C68D4770F5}" type="slidenum">
              <a:rPr lang="pt-PT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93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AF15029E-66CC-4BB1-A11B-05BF569A1735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13-02-2017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2E9FC6A4-3CF6-4337-94C0-7ADB0E95B0CF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79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383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AF15029E-66CC-4BB1-A11B-05BF569A1735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13-02-2017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2E9FC6A4-3CF6-4337-94C0-7ADB0E95B0CF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71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7757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385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5D3CC1-9A95-4568-B24B-554139B64666}" type="datetimeFigureOut">
              <a:rPr lang="pt-PT"/>
              <a:pPr>
                <a:defRPr/>
              </a:pPr>
              <a:t>13-02-2017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1666D16-523C-4E99-A2D9-54BC17041184}" type="slidenum">
              <a:rPr lang="pt-PT" altLang="pt-PT">
                <a:cs typeface="Arial" charset="0"/>
              </a:rPr>
              <a:pPr>
                <a:defRPr/>
              </a:pPr>
              <a:t>‹nº›</a:t>
            </a:fld>
            <a:endParaRPr lang="pt-PT" altLang="pt-PT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29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xão recta 8"/>
          <p:cNvCxnSpPr/>
          <p:nvPr/>
        </p:nvCxnSpPr>
        <p:spPr>
          <a:xfrm flipH="1" flipV="1">
            <a:off x="-9170" y="906820"/>
            <a:ext cx="9924344" cy="1900"/>
          </a:xfrm>
          <a:prstGeom prst="line">
            <a:avLst/>
          </a:prstGeom>
          <a:ln w="73025">
            <a:gradFill flip="none" rotWithShape="1">
              <a:gsLst>
                <a:gs pos="100000">
                  <a:srgbClr val="006600"/>
                </a:gs>
                <a:gs pos="2000">
                  <a:srgbClr val="FF0000"/>
                </a:gs>
                <a:gs pos="61000">
                  <a:schemeClr val="accent5">
                    <a:lumMod val="50000"/>
                  </a:schemeClr>
                </a:gs>
                <a:gs pos="100000">
                  <a:srgbClr val="006600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 extrusionH="76200">
            <a:bevelT w="107950" h="107950"/>
            <a:bevelB w="101600" h="101600"/>
            <a:extrusionClr>
              <a:srgbClr val="006600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6" t="13489" r="6526" b="19932"/>
          <a:stretch/>
        </p:blipFill>
        <p:spPr>
          <a:xfrm>
            <a:off x="7617300" y="96935"/>
            <a:ext cx="1766361" cy="667771"/>
          </a:xfrm>
          <a:prstGeom prst="rect">
            <a:avLst/>
          </a:prstGeom>
        </p:spPr>
      </p:pic>
      <p:pic>
        <p:nvPicPr>
          <p:cNvPr id="3" name="Picture 2" descr="http://www.pnaee.pt/images/logos_CE/DGEG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83" y="96935"/>
            <a:ext cx="2581298" cy="6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824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pitchFamily="34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27" y="61913"/>
            <a:ext cx="2534973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xão recta 8"/>
          <p:cNvCxnSpPr/>
          <p:nvPr/>
        </p:nvCxnSpPr>
        <p:spPr>
          <a:xfrm flipH="1" flipV="1">
            <a:off x="-9171" y="636097"/>
            <a:ext cx="9924344" cy="1900"/>
          </a:xfrm>
          <a:prstGeom prst="line">
            <a:avLst/>
          </a:prstGeom>
          <a:ln w="73025">
            <a:gradFill flip="none" rotWithShape="1">
              <a:gsLst>
                <a:gs pos="100000">
                  <a:srgbClr val="006600"/>
                </a:gs>
                <a:gs pos="2000">
                  <a:srgbClr val="FF0000"/>
                </a:gs>
                <a:gs pos="61000">
                  <a:schemeClr val="accent5">
                    <a:lumMod val="50000"/>
                  </a:schemeClr>
                </a:gs>
                <a:gs pos="100000">
                  <a:srgbClr val="006600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 extrusionH="76200">
            <a:bevelT w="107950" h="107950"/>
            <a:bevelB w="101600" h="101600"/>
            <a:extrusionClr>
              <a:srgbClr val="006600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2705" y="-71438"/>
            <a:ext cx="1730110" cy="79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72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6" r:id="rId2"/>
    <p:sldLayoutId id="2147483688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pitchFamily="34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25" y="61913"/>
            <a:ext cx="2534973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173" y="25401"/>
            <a:ext cx="355309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xão recta 8"/>
          <p:cNvCxnSpPr/>
          <p:nvPr/>
        </p:nvCxnSpPr>
        <p:spPr>
          <a:xfrm flipH="1" flipV="1">
            <a:off x="-9171" y="636097"/>
            <a:ext cx="9924344" cy="1900"/>
          </a:xfrm>
          <a:prstGeom prst="line">
            <a:avLst/>
          </a:prstGeom>
          <a:ln w="73025">
            <a:gradFill flip="none" rotWithShape="1">
              <a:gsLst>
                <a:gs pos="100000">
                  <a:srgbClr val="006600"/>
                </a:gs>
                <a:gs pos="2000">
                  <a:srgbClr val="FF0000"/>
                </a:gs>
                <a:gs pos="61000">
                  <a:schemeClr val="accent5">
                    <a:lumMod val="50000"/>
                  </a:schemeClr>
                </a:gs>
                <a:gs pos="100000">
                  <a:srgbClr val="006600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 extrusionH="76200">
            <a:bevelT w="107950" h="107950"/>
            <a:bevelB w="101600" h="101600"/>
            <a:extrusionClr>
              <a:srgbClr val="006600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134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e.pt/ngt_server/attachfileu.jsp?look_parentBoui=227424970&amp;att_display=n&amp;att_download=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ene.pt/sce/micro/peritos-qualificado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package" Target="../embeddings/Folha_de_C_lculo_do_Microsoft_Office_Excel2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chart" Target="../charts/char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chart" Target="../charts/char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chart" Target="../charts/char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7215253" y="0"/>
            <a:ext cx="2690748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PT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9920" y="5697705"/>
            <a:ext cx="2094999" cy="96215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28497" y="6178780"/>
            <a:ext cx="678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sz="1600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Lisboa, DGEG				13 de fevereiro 2017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72480" y="1412776"/>
            <a:ext cx="66967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PT" sz="2400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Sessão </a:t>
            </a:r>
            <a:r>
              <a:rPr lang="pt-PT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de </a:t>
            </a:r>
            <a:r>
              <a:rPr lang="pt-PT" sz="2400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Esclarecimentos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PT" sz="2000" b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PT" sz="2400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Aviso-Concurso </a:t>
            </a:r>
            <a:r>
              <a:rPr lang="pt-PT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"Eficiência Energética nas Infraestruturas Públicas da Administração Local”</a:t>
            </a:r>
          </a:p>
          <a:p>
            <a:pPr algn="ctr" defTabSz="1449388" fontAlgn="auto">
              <a:spcBef>
                <a:spcPts val="0"/>
              </a:spcBef>
              <a:spcAft>
                <a:spcPts val="0"/>
              </a:spcAft>
            </a:pPr>
            <a:endParaRPr lang="pt-PT" sz="2400" b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algn="ctr" defTabSz="1449388" fontAlgn="auto">
              <a:spcBef>
                <a:spcPts val="0"/>
              </a:spcBef>
              <a:spcAft>
                <a:spcPts val="0"/>
              </a:spcAft>
            </a:pPr>
            <a:endParaRPr lang="pt-PT" sz="2400" b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algn="ctr" defTabSz="1449388" fontAlgn="auto">
              <a:spcBef>
                <a:spcPts val="0"/>
              </a:spcBef>
              <a:spcAft>
                <a:spcPts val="0"/>
              </a:spcAft>
            </a:pPr>
            <a:r>
              <a:rPr lang="pt-PT" sz="2800" b="1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Orientação </a:t>
            </a:r>
            <a:r>
              <a:rPr lang="pt-PT" sz="2800" b="1" i="1" dirty="0">
                <a:solidFill>
                  <a:prstClr val="black"/>
                </a:solidFill>
                <a:latin typeface="Garamond" panose="02020404030301010803" pitchFamily="18" charset="0"/>
              </a:rPr>
              <a:t>Técnica e Ferramenta de Cálculo da Subvenção Reembolsável</a:t>
            </a:r>
            <a:endParaRPr lang="pt-PT" sz="2800" b="1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1449388" fontAlgn="auto">
              <a:spcBef>
                <a:spcPts val="0"/>
              </a:spcBef>
              <a:spcAft>
                <a:spcPts val="0"/>
              </a:spcAft>
            </a:pPr>
            <a:endParaRPr lang="pt-PT" sz="2400" b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1449388" fontAlgn="auto">
              <a:spcBef>
                <a:spcPts val="0"/>
              </a:spcBef>
              <a:spcAft>
                <a:spcPts val="0"/>
              </a:spcAft>
            </a:pPr>
            <a:endParaRPr lang="pt-PT" sz="24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algn="r" defTabSz="1449388" fontAlgn="auto">
              <a:spcBef>
                <a:spcPts val="0"/>
              </a:spcBef>
              <a:spcAft>
                <a:spcPts val="0"/>
              </a:spcAft>
            </a:pPr>
            <a:r>
              <a:rPr lang="pt-PT" b="1" dirty="0">
                <a:solidFill>
                  <a:prstClr val="black"/>
                </a:solidFill>
                <a:latin typeface="Garamond" panose="02020404030301010803" pitchFamily="18" charset="0"/>
              </a:rPr>
              <a:t>João </a:t>
            </a:r>
            <a:r>
              <a:rPr lang="pt-PT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Bernardo</a:t>
            </a:r>
            <a:endParaRPr lang="pt-PT" b="1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9264" y="980728"/>
            <a:ext cx="2415655" cy="86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9263" y="1977008"/>
            <a:ext cx="2415656" cy="8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9263" y="22258"/>
            <a:ext cx="2396833" cy="8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51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504" y="851571"/>
            <a:ext cx="8928992" cy="56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Marcador de Posição do Número do Diapositivo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97336C99-BD81-483C-AF1C-A1C6EEDF3D80}" type="slidenum">
              <a:rPr lang="pt-PT" altLang="pt-PT" smtClean="0">
                <a:solidFill>
                  <a:srgbClr val="000000"/>
                </a:solidFill>
              </a:rPr>
              <a:pPr algn="r"/>
              <a:t>9</a:t>
            </a:fld>
            <a:endParaRPr lang="pt-PT" altLang="pt-PT" dirty="0" smtClean="0">
              <a:solidFill>
                <a:srgbClr val="000000"/>
              </a:solidFill>
            </a:endParaRPr>
          </a:p>
        </p:txBody>
      </p:sp>
      <p:sp>
        <p:nvSpPr>
          <p:cNvPr id="15363" name="CaixaDeTexto 4"/>
          <p:cNvSpPr txBox="1">
            <a:spLocks noChangeArrowheads="1"/>
          </p:cNvSpPr>
          <p:nvPr/>
        </p:nvSpPr>
        <p:spPr bwMode="auto">
          <a:xfrm>
            <a:off x="513557" y="3014950"/>
            <a:ext cx="513000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Na UE, a </a:t>
            </a:r>
            <a:r>
              <a:rPr lang="pt-PT" altLang="pt-PT" b="1" dirty="0">
                <a:solidFill>
                  <a:srgbClr val="000000"/>
                </a:solidFill>
                <a:latin typeface="Calibri" panose="020F0502020204030204" pitchFamily="34" charset="0"/>
              </a:rPr>
              <a:t>principal fonte de energia utilizada no setor dos </a:t>
            </a:r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edifícios é o gás natural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que representa cerca de 36%, seguida da eletricidade com 32%.</a:t>
            </a:r>
          </a:p>
          <a:p>
            <a:pPr algn="just" eaLnBrk="0" hangingPunct="0"/>
            <a:endParaRPr lang="pt-PT" altLang="pt-P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0" hangingPunct="0"/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Em </a:t>
            </a:r>
            <a:r>
              <a:rPr lang="pt-PT" altLang="pt-PT" b="1" dirty="0">
                <a:solidFill>
                  <a:srgbClr val="000000"/>
                </a:solidFill>
                <a:latin typeface="Calibri" panose="020F0502020204030204" pitchFamily="34" charset="0"/>
              </a:rPr>
              <a:t>Portugal a maioria dos consumos </a:t>
            </a:r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nos edifícios são elétricos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cerca de </a:t>
            </a:r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55%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41% no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doméstico e 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77%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nos serviços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).</a:t>
            </a:r>
          </a:p>
          <a:p>
            <a:pPr algn="just" eaLnBrk="0" hangingPunct="0"/>
            <a:endParaRPr lang="pt-PT" altLang="pt-PT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0" hangingPunct="0"/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O </a:t>
            </a:r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gás natural 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representa apenas </a:t>
            </a:r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10%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 do consumo de energia final nos edifícios.</a:t>
            </a:r>
            <a:endParaRPr lang="pt-PT" altLang="pt-PT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CaixaDeTexto 1"/>
          <p:cNvSpPr txBox="1">
            <a:spLocks noChangeArrowheads="1"/>
          </p:cNvSpPr>
          <p:nvPr/>
        </p:nvSpPr>
        <p:spPr bwMode="auto">
          <a:xfrm>
            <a:off x="1129904" y="868650"/>
            <a:ext cx="7333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pt-PT" altLang="pt-PT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 consumo de energia nos edifícios em </a:t>
            </a:r>
            <a:r>
              <a:rPr lang="pt-PT" altLang="pt-P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Portugal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907" y="3429000"/>
            <a:ext cx="3264573" cy="217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488504" y="1772816"/>
            <a:ext cx="87849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Em Portugal 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face às menores necessidades de arrefecimento e sobretudo de aquecimento dos edifícios, os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consumos 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neste setor (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doméstico e serviços) 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representam cerca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pt-PT" altLang="pt-PT" b="1" dirty="0">
                <a:solidFill>
                  <a:srgbClr val="000000"/>
                </a:solidFill>
                <a:latin typeface="Calibri" panose="020F0502020204030204" pitchFamily="34" charset="0"/>
              </a:rPr>
              <a:t>30% da energia disponível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 para consumo final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00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052735"/>
            <a:ext cx="9365985" cy="55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Marcador de Posição do Número do Diapositivo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97336C99-BD81-483C-AF1C-A1C6EEDF3D80}" type="slidenum">
              <a:rPr lang="pt-PT" altLang="pt-PT" smtClean="0">
                <a:solidFill>
                  <a:srgbClr val="000000"/>
                </a:solidFill>
              </a:rPr>
              <a:pPr algn="r"/>
              <a:t>10</a:t>
            </a:fld>
            <a:endParaRPr lang="pt-PT" altLang="pt-PT" dirty="0" smtClean="0">
              <a:solidFill>
                <a:srgbClr val="000000"/>
              </a:solidFill>
            </a:endParaRPr>
          </a:p>
        </p:txBody>
      </p:sp>
      <p:sp>
        <p:nvSpPr>
          <p:cNvPr id="15363" name="CaixaDeTexto 4"/>
          <p:cNvSpPr txBox="1">
            <a:spLocks noChangeArrowheads="1"/>
          </p:cNvSpPr>
          <p:nvPr/>
        </p:nvSpPr>
        <p:spPr bwMode="auto">
          <a:xfrm>
            <a:off x="983181" y="2060848"/>
            <a:ext cx="795575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PT" altLang="pt-PT" dirty="0" smtClean="0">
                <a:latin typeface="Calibri" panose="020F0502020204030204" pitchFamily="34" charset="0"/>
              </a:rPr>
              <a:t>No nosso país, o consumo de energia nos edifícios de comércio e serviços tem por base a utilização da energia elétrica</a:t>
            </a:r>
            <a:r>
              <a:rPr lang="pt-PT" altLang="pt-PT" baseline="30000" dirty="0" smtClean="0">
                <a:latin typeface="Calibri" panose="020F0502020204030204" pitchFamily="34" charset="0"/>
              </a:rPr>
              <a:t>1</a:t>
            </a:r>
            <a:r>
              <a:rPr lang="pt-PT" altLang="pt-PT" dirty="0" smtClean="0">
                <a:latin typeface="Calibri" panose="020F0502020204030204" pitchFamily="34" charset="0"/>
              </a:rPr>
              <a:t>:</a:t>
            </a:r>
          </a:p>
          <a:p>
            <a:pPr algn="just"/>
            <a:endParaRPr lang="pt-PT" altLang="pt-PT" dirty="0"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altLang="pt-PT" dirty="0" smtClean="0">
                <a:latin typeface="Calibri" panose="020F0502020204030204" pitchFamily="34" charset="0"/>
              </a:rPr>
              <a:t>74% eletricidade;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altLang="pt-PT" dirty="0">
                <a:latin typeface="Calibri" panose="020F0502020204030204" pitchFamily="34" charset="0"/>
              </a:rPr>
              <a:t>12</a:t>
            </a:r>
            <a:r>
              <a:rPr lang="pt-PT" altLang="pt-PT" dirty="0" smtClean="0">
                <a:latin typeface="Calibri" panose="020F0502020204030204" pitchFamily="34" charset="0"/>
              </a:rPr>
              <a:t>% gás natural;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altLang="pt-PT" dirty="0" smtClean="0">
                <a:latin typeface="Calibri" panose="020F0502020204030204" pitchFamily="34" charset="0"/>
              </a:rPr>
              <a:t>  7% derivados do petróleo (GPL, gasóleo de aquecimento e fuel);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altLang="pt-PT" dirty="0" smtClean="0">
                <a:latin typeface="Calibri" panose="020F0502020204030204" pitchFamily="34" charset="0"/>
              </a:rPr>
              <a:t>  4% fontes de energia renovável (biomassa e solar).</a:t>
            </a:r>
          </a:p>
          <a:p>
            <a:pPr algn="just"/>
            <a:endParaRPr lang="pt-PT" altLang="pt-PT" dirty="0">
              <a:latin typeface="Calibri" panose="020F0502020204030204" pitchFamily="34" charset="0"/>
            </a:endParaRPr>
          </a:p>
          <a:p>
            <a:pPr algn="just"/>
            <a:r>
              <a:rPr lang="pt-PT" altLang="pt-PT" dirty="0" smtClean="0">
                <a:latin typeface="Calibri" panose="020F0502020204030204" pitchFamily="34" charset="0"/>
              </a:rPr>
              <a:t>Os edifícios do Estado também consomem essencialmente </a:t>
            </a:r>
            <a:r>
              <a:rPr lang="pt-PT" altLang="pt-PT" b="1" dirty="0" smtClean="0">
                <a:latin typeface="Calibri" panose="020F0502020204030204" pitchFamily="34" charset="0"/>
              </a:rPr>
              <a:t>energia elétrica </a:t>
            </a:r>
            <a:r>
              <a:rPr lang="pt-PT" altLang="pt-PT" dirty="0" smtClean="0">
                <a:latin typeface="Calibri" panose="020F0502020204030204" pitchFamily="34" charset="0"/>
              </a:rPr>
              <a:t>(cerca de </a:t>
            </a:r>
            <a:r>
              <a:rPr lang="pt-PT" altLang="pt-PT" b="1" dirty="0" smtClean="0">
                <a:latin typeface="Calibri" panose="020F0502020204030204" pitchFamily="34" charset="0"/>
              </a:rPr>
              <a:t>2228 </a:t>
            </a:r>
            <a:r>
              <a:rPr lang="pt-PT" altLang="pt-PT" b="1" dirty="0" err="1" smtClean="0">
                <a:latin typeface="Calibri" panose="020F0502020204030204" pitchFamily="34" charset="0"/>
              </a:rPr>
              <a:t>GWh</a:t>
            </a:r>
            <a:r>
              <a:rPr lang="pt-PT" altLang="pt-PT" b="1" dirty="0" smtClean="0">
                <a:latin typeface="Calibri" panose="020F0502020204030204" pitchFamily="34" charset="0"/>
              </a:rPr>
              <a:t> em 2014</a:t>
            </a:r>
            <a:r>
              <a:rPr lang="pt-PT" altLang="pt-PT" dirty="0" smtClean="0">
                <a:latin typeface="Calibri" panose="020F0502020204030204" pitchFamily="34" charset="0"/>
              </a:rPr>
              <a:t>) correspondente a mais de 191 mil tep.</a:t>
            </a:r>
          </a:p>
          <a:p>
            <a:pPr algn="just"/>
            <a:endParaRPr lang="pt-PT" altLang="pt-PT" dirty="0">
              <a:latin typeface="Calibri" panose="020F0502020204030204" pitchFamily="34" charset="0"/>
            </a:endParaRPr>
          </a:p>
          <a:p>
            <a:pPr algn="just"/>
            <a:r>
              <a:rPr lang="pt-PT" altLang="pt-PT" dirty="0" smtClean="0">
                <a:latin typeface="Calibri" panose="020F0502020204030204" pitchFamily="34" charset="0"/>
              </a:rPr>
              <a:t>O Estado (iluminação pública e edifícios públicos) é responsável por </a:t>
            </a:r>
            <a:r>
              <a:rPr lang="pt-PT" altLang="pt-PT" b="1" dirty="0" smtClean="0">
                <a:latin typeface="Calibri" panose="020F0502020204030204" pitchFamily="34" charset="0"/>
              </a:rPr>
              <a:t>8% de toda a eletricidade consumida em Portugal</a:t>
            </a:r>
            <a:r>
              <a:rPr lang="pt-PT" altLang="pt-PT" dirty="0" smtClean="0">
                <a:latin typeface="Calibri" panose="020F0502020204030204" pitchFamily="34" charset="0"/>
              </a:rPr>
              <a:t>.</a:t>
            </a:r>
            <a:endParaRPr lang="pt-PT" altLang="pt-PT" b="1" dirty="0">
              <a:latin typeface="Calibri" panose="020F0502020204030204" pitchFamily="34" charset="0"/>
            </a:endParaRPr>
          </a:p>
        </p:txBody>
      </p:sp>
      <p:sp>
        <p:nvSpPr>
          <p:cNvPr id="15364" name="CaixaDeTexto 1"/>
          <p:cNvSpPr txBox="1">
            <a:spLocks noChangeArrowheads="1"/>
          </p:cNvSpPr>
          <p:nvPr/>
        </p:nvSpPr>
        <p:spPr bwMode="auto">
          <a:xfrm>
            <a:off x="975123" y="1166913"/>
            <a:ext cx="7333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PT" altLang="pt-PT" sz="2000" b="1" dirty="0" smtClean="0">
                <a:latin typeface="Calibri" panose="020F0502020204030204" pitchFamily="34" charset="0"/>
              </a:rPr>
              <a:t>Consumo de energia nos Edifícios do Estado</a:t>
            </a:r>
            <a:endParaRPr lang="pt-PT" altLang="pt-PT" sz="2000" b="1" dirty="0">
              <a:latin typeface="Calibri" panose="020F05020202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29904" y="6510536"/>
            <a:ext cx="7567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/>
              <a:t>1. Fonte: DGEG, Balanços Energéticos (consumo dos serviços excluindo iluminação pública e jets da aviação militar)</a:t>
            </a:r>
            <a:endParaRPr lang="pt-PT" sz="1000" dirty="0"/>
          </a:p>
        </p:txBody>
      </p:sp>
    </p:spTree>
    <p:extLst>
      <p:ext uri="{BB962C8B-B14F-4D97-AF65-F5344CB8AC3E}">
        <p14:creationId xmlns:p14="http://schemas.microsoft.com/office/powerpoint/2010/main" xmlns="" val="19470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052735"/>
            <a:ext cx="9365985" cy="7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47275702"/>
              </p:ext>
            </p:extLst>
          </p:nvPr>
        </p:nvGraphicFramePr>
        <p:xfrm>
          <a:off x="920552" y="1916832"/>
          <a:ext cx="8064896" cy="439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32520" y="106870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PT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Desagregação dos Consumos de Energia </a:t>
            </a:r>
            <a:r>
              <a:rPr lang="pt-PT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Elétrica nos setores público e privado (2014)</a:t>
            </a:r>
            <a:endParaRPr lang="pt-PT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4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/>
          <a:srcRect l="53287" r="31603" b="12762"/>
          <a:stretch/>
        </p:blipFill>
        <p:spPr>
          <a:xfrm>
            <a:off x="0" y="672007"/>
            <a:ext cx="3765789" cy="621337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-11982" y="2348880"/>
            <a:ext cx="3867477" cy="1715670"/>
            <a:chOff x="0" y="4194313"/>
            <a:chExt cx="3553172" cy="2127216"/>
          </a:xfrm>
        </p:grpSpPr>
        <p:sp>
          <p:nvSpPr>
            <p:cNvPr id="21" name="Rectângulo 21"/>
            <p:cNvSpPr/>
            <p:nvPr/>
          </p:nvSpPr>
          <p:spPr>
            <a:xfrm>
              <a:off x="0" y="4194313"/>
              <a:ext cx="3553172" cy="2127216"/>
            </a:xfrm>
            <a:prstGeom prst="rect">
              <a:avLst/>
            </a:prstGeom>
            <a:solidFill>
              <a:srgbClr val="D6C2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162599" y="4283594"/>
              <a:ext cx="3324573" cy="129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ts val="1900"/>
                </a:lnSpc>
              </a:pPr>
              <a:endParaRPr lang="pt-PT" sz="1400" b="0" cap="small" dirty="0" smtClean="0">
                <a:solidFill>
                  <a:schemeClr val="bg1"/>
                </a:solidFill>
              </a:endParaRPr>
            </a:p>
            <a:p>
              <a:pPr>
                <a:lnSpc>
                  <a:spcPts val="1900"/>
                </a:lnSpc>
              </a:pPr>
              <a:r>
                <a:rPr lang="pt-PT" sz="1400" b="0" cap="small" dirty="0" smtClean="0">
                  <a:solidFill>
                    <a:schemeClr val="bg1"/>
                  </a:solidFill>
                </a:rPr>
                <a:t>EFICIÊNCIA </a:t>
              </a:r>
              <a:r>
                <a:rPr lang="pt-PT" sz="1400" b="0" cap="small" dirty="0">
                  <a:solidFill>
                    <a:schemeClr val="bg1"/>
                  </a:solidFill>
                </a:rPr>
                <a:t>ENERGÉTICA NOS EDIFÍCIOS DA ADMINISTRAÇÃO PÚBLICA </a:t>
              </a:r>
              <a:r>
                <a:rPr lang="pt-PT" sz="1400" b="0" cap="small" dirty="0" smtClean="0">
                  <a:solidFill>
                    <a:schemeClr val="bg1"/>
                  </a:solidFill>
                </a:rPr>
                <a:t>LOCAL </a:t>
              </a:r>
              <a:endParaRPr lang="pt-PT" sz="1400" b="0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Rectângulo 1"/>
          <p:cNvSpPr/>
          <p:nvPr/>
        </p:nvSpPr>
        <p:spPr>
          <a:xfrm>
            <a:off x="4180788" y="739586"/>
            <a:ext cx="4433671" cy="313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PT" sz="2000" b="1" cap="small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Tipologias</a:t>
            </a:r>
            <a:r>
              <a:rPr lang="pt-PT" sz="2000" cap="small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2000" b="1" cap="small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de </a:t>
            </a:r>
            <a:r>
              <a:rPr lang="pt-PT" sz="2000" b="1" cap="small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Operações (I)</a:t>
            </a:r>
            <a:endParaRPr lang="pt-PT" sz="2000" b="1" cap="small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Rectângulo 2"/>
          <p:cNvSpPr/>
          <p:nvPr/>
        </p:nvSpPr>
        <p:spPr>
          <a:xfrm>
            <a:off x="3888616" y="1196752"/>
            <a:ext cx="5764360" cy="4875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7312" lvl="1" algn="just" defTabSz="844550" fontAlgn="base">
              <a:spcAft>
                <a:spcPts val="600"/>
              </a:spcAft>
              <a:defRPr/>
            </a:pPr>
            <a:r>
              <a:rPr lang="pt-PT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São elegíveis as seguintes tipologias de investimento em </a:t>
            </a:r>
            <a:r>
              <a:rPr lang="pt-P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edifícios e equipamentos públicos da administração </a:t>
            </a:r>
            <a:r>
              <a:rPr lang="pt-PT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local que visem:</a:t>
            </a:r>
            <a:endParaRPr lang="pt-PT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913967" y="1794302"/>
            <a:ext cx="5390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2" lvl="1" defTabSz="844550" fontAlgn="base">
              <a:spcAft>
                <a:spcPts val="1200"/>
              </a:spcAft>
              <a:defRPr/>
            </a:pPr>
            <a:r>
              <a:rPr lang="pt-PT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Aumentar a </a:t>
            </a:r>
            <a:r>
              <a:rPr lang="pt-P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 </a:t>
            </a:r>
            <a:r>
              <a:rPr lang="pt-PT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energética nos edifícios</a:t>
            </a:r>
            <a:endParaRPr lang="pt-PT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61607" y="2171630"/>
            <a:ext cx="4953000" cy="47628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Envolvente opaca dos edifícios </a:t>
            </a:r>
            <a:r>
              <a:rPr lang="pt-PT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(instalação de isolamento térmico em paredes, pavimentos, coberturas e caixas de estore);</a:t>
            </a: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endParaRPr lang="pt-PT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endParaRPr lang="pt-PT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5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Envolvente </a:t>
            </a:r>
            <a:r>
              <a:rPr lang="pt-PT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envidraçada dos edifícios </a:t>
            </a:r>
            <a:r>
              <a:rPr lang="pt-PT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(instalação de caixilharia com vidro duplo e corte térmico (ou equivalente), e respetivos dispositivos de sombreamento);</a:t>
            </a: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endParaRPr lang="pt-PT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endParaRPr lang="pt-PT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Iluminação interior </a:t>
            </a:r>
            <a:r>
              <a:rPr lang="pt-PT" sz="15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 intervenção ou substituição dos </a:t>
            </a:r>
            <a:r>
              <a:rPr lang="pt-PT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sistemas existentes por sistemas de elevada eficiência </a:t>
            </a:r>
            <a:r>
              <a:rPr lang="pt-PT" sz="15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t-PT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integração de água quente solar, micro geração, iluminação, aquecimento, AVAC);</a:t>
            </a: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endParaRPr lang="pt-PT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5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Instalação </a:t>
            </a:r>
            <a:r>
              <a:rPr lang="pt-PT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 sistemas e equipamentos para melhorar a gestão de consumos de energia</a:t>
            </a:r>
            <a:r>
              <a:rPr lang="pt-PT" sz="15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7312" lvl="1" algn="just" defTabSz="844550">
              <a:spcBef>
                <a:spcPts val="0"/>
              </a:spcBef>
              <a:spcAft>
                <a:spcPts val="0"/>
              </a:spcAft>
              <a:defRPr/>
            </a:pPr>
            <a:endParaRPr lang="pt-PT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5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pt-PT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exterior, excluindo a Iluminação Pública;</a:t>
            </a: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endParaRPr lang="pt-PT" sz="155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endParaRPr lang="pt-PT" sz="155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Bef>
                <a:spcPts val="0"/>
              </a:spcBef>
              <a:spcAft>
                <a:spcPts val="0"/>
              </a:spcAft>
              <a:defRPr/>
            </a:pPr>
            <a:endParaRPr lang="pt-PT" sz="155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948971" y="2348880"/>
            <a:ext cx="860013" cy="777636"/>
            <a:chOff x="3625527" y="2235263"/>
            <a:chExt cx="793858" cy="777636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46618" y="2235263"/>
              <a:ext cx="360000" cy="360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25527" y="2652899"/>
              <a:ext cx="360000" cy="360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59385" y="2640376"/>
              <a:ext cx="360000" cy="360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667" y="3357032"/>
            <a:ext cx="390000" cy="3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8955" y="4149120"/>
            <a:ext cx="390000" cy="3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788" y="4581168"/>
            <a:ext cx="390000" cy="3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960" y="5229240"/>
            <a:ext cx="390000" cy="3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0" name="Conexão reta 19"/>
          <p:cNvCxnSpPr/>
          <p:nvPr/>
        </p:nvCxnSpPr>
        <p:spPr>
          <a:xfrm flipV="1">
            <a:off x="3927655" y="3128445"/>
            <a:ext cx="5701413" cy="1252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xão reta 21"/>
          <p:cNvCxnSpPr/>
          <p:nvPr/>
        </p:nvCxnSpPr>
        <p:spPr>
          <a:xfrm flipV="1">
            <a:off x="3855496" y="4064549"/>
            <a:ext cx="5701413" cy="1252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xão reta 22"/>
          <p:cNvCxnSpPr/>
          <p:nvPr/>
        </p:nvCxnSpPr>
        <p:spPr>
          <a:xfrm flipV="1">
            <a:off x="3927654" y="5144669"/>
            <a:ext cx="5701413" cy="1252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xão reta 23"/>
          <p:cNvCxnSpPr/>
          <p:nvPr/>
        </p:nvCxnSpPr>
        <p:spPr>
          <a:xfrm flipV="1">
            <a:off x="4002890" y="5669684"/>
            <a:ext cx="5701413" cy="1252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xão reta 24"/>
          <p:cNvCxnSpPr/>
          <p:nvPr/>
        </p:nvCxnSpPr>
        <p:spPr>
          <a:xfrm flipV="1">
            <a:off x="3929151" y="6268757"/>
            <a:ext cx="5701413" cy="1252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202960" y="5818976"/>
            <a:ext cx="371065" cy="332656"/>
          </a:xfrm>
          <a:prstGeom prst="ellipse">
            <a:avLst/>
          </a:prstGeom>
          <a:noFill/>
          <a:ln w="3175" cap="rnd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8378" y="5882120"/>
            <a:ext cx="232574" cy="2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96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1"/>
          <p:cNvSpPr/>
          <p:nvPr/>
        </p:nvSpPr>
        <p:spPr>
          <a:xfrm>
            <a:off x="4180788" y="871649"/>
            <a:ext cx="4433671" cy="313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PT" sz="2000" b="1" cap="small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Tipologias de Operações (II)</a:t>
            </a:r>
          </a:p>
        </p:txBody>
      </p:sp>
      <p:sp>
        <p:nvSpPr>
          <p:cNvPr id="10" name="Rectângulo 2"/>
          <p:cNvSpPr/>
          <p:nvPr/>
        </p:nvSpPr>
        <p:spPr>
          <a:xfrm>
            <a:off x="3888616" y="1226563"/>
            <a:ext cx="5764360" cy="482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600"/>
              </a:spcAft>
              <a:defRPr/>
            </a:pP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São também elegíveis as tipologias de investimento em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edifícios e equipamentos públicos da administração </a:t>
            </a: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central que visem:</a:t>
            </a:r>
          </a:p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0"/>
              </a:spcAft>
              <a:defRPr/>
            </a:pPr>
            <a:endParaRPr lang="pt-PT" sz="8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0"/>
              </a:spcAft>
              <a:defRPr/>
            </a:pPr>
            <a:r>
              <a:rPr lang="pt-PT" sz="15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Intervenções </a:t>
            </a:r>
            <a:r>
              <a:rPr lang="pt-PT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que </a:t>
            </a:r>
            <a:r>
              <a:rPr lang="pt-PT" sz="15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façam parte de </a:t>
            </a:r>
            <a:r>
              <a:rPr lang="pt-PT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soluções integradas </a:t>
            </a:r>
            <a:r>
              <a:rPr lang="pt-PT" sz="15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que visem o aumento de eficiência energética: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888616" y="2412177"/>
            <a:ext cx="5390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2" lvl="1" defTabSz="844550" fontAlgn="base">
              <a:spcAft>
                <a:spcPts val="1200"/>
              </a:spcAft>
              <a:defRPr/>
            </a:pPr>
            <a:r>
              <a:rPr lang="pt-P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Promover as energias renováveis para autoconsumo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60631" y="3967896"/>
            <a:ext cx="4953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2" lvl="1" algn="just" defTabSz="844550" fontAlgn="base">
              <a:spcAft>
                <a:spcPts val="600"/>
              </a:spcAft>
              <a:defRPr/>
            </a:pP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Instalação de painéis solares térmicos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para produção de água quente </a:t>
            </a: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sanitária e climatização;</a:t>
            </a:r>
          </a:p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600"/>
              </a:spcAft>
              <a:defRPr/>
            </a:pP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Instalação de </a:t>
            </a: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sistemas de produção de energia para autoconsumo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 partir de fontes de energia renovável.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286" y="4509160"/>
            <a:ext cx="390000" cy="3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5" name="Conexão reta 14"/>
          <p:cNvCxnSpPr/>
          <p:nvPr/>
        </p:nvCxnSpPr>
        <p:spPr>
          <a:xfrm flipV="1">
            <a:off x="4887406" y="4632525"/>
            <a:ext cx="4726225" cy="2061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353" y="668748"/>
            <a:ext cx="3780142" cy="623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-11981" y="2416677"/>
            <a:ext cx="3849270" cy="1598309"/>
            <a:chOff x="0" y="4194313"/>
            <a:chExt cx="3553172" cy="2127216"/>
          </a:xfrm>
        </p:grpSpPr>
        <p:sp>
          <p:nvSpPr>
            <p:cNvPr id="21" name="Rectângulo 21"/>
            <p:cNvSpPr/>
            <p:nvPr/>
          </p:nvSpPr>
          <p:spPr>
            <a:xfrm>
              <a:off x="0" y="4194313"/>
              <a:ext cx="3553172" cy="2127216"/>
            </a:xfrm>
            <a:prstGeom prst="rect">
              <a:avLst/>
            </a:prstGeom>
            <a:solidFill>
              <a:srgbClr val="D6C2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162599" y="4295754"/>
              <a:ext cx="3324573" cy="1420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ts val="1900"/>
                </a:lnSpc>
              </a:pPr>
              <a:endParaRPr lang="pt-PT" sz="1700" b="0" cap="small" dirty="0" smtClean="0">
                <a:solidFill>
                  <a:schemeClr val="bg1"/>
                </a:solidFill>
              </a:endParaRPr>
            </a:p>
            <a:p>
              <a:pPr>
                <a:lnSpc>
                  <a:spcPts val="1900"/>
                </a:lnSpc>
              </a:pPr>
              <a:r>
                <a:rPr lang="pt-PT" sz="1400" b="0" cap="small" dirty="0" smtClean="0">
                  <a:solidFill>
                    <a:schemeClr val="bg1"/>
                  </a:solidFill>
                </a:rPr>
                <a:t>EFICIÊNCIA </a:t>
              </a:r>
              <a:r>
                <a:rPr lang="pt-PT" sz="1400" b="0" cap="small" dirty="0">
                  <a:solidFill>
                    <a:schemeClr val="bg1"/>
                  </a:solidFill>
                </a:rPr>
                <a:t>ENERGÉTICA NOS EDIFÍCIOS DA ADMINISTRAÇÃO PÚBLICA </a:t>
              </a:r>
              <a:r>
                <a:rPr lang="pt-PT" sz="1400" b="0" cap="small" dirty="0" smtClean="0">
                  <a:solidFill>
                    <a:schemeClr val="bg1"/>
                  </a:solidFill>
                </a:rPr>
                <a:t>LOCAL </a:t>
              </a:r>
              <a:endParaRPr lang="pt-PT" sz="1400" b="0" cap="small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2056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81" y="668300"/>
            <a:ext cx="3777770" cy="6235810"/>
          </a:xfrm>
          <a:prstGeom prst="rect">
            <a:avLst/>
          </a:prstGeom>
        </p:spPr>
      </p:pic>
      <p:sp>
        <p:nvSpPr>
          <p:cNvPr id="9" name="Rectângulo 1"/>
          <p:cNvSpPr/>
          <p:nvPr/>
        </p:nvSpPr>
        <p:spPr>
          <a:xfrm>
            <a:off x="4180788" y="871649"/>
            <a:ext cx="4433671" cy="313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PT" sz="2000" b="1" cap="small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Tipologias de Operações (</a:t>
            </a:r>
            <a:r>
              <a:rPr lang="pt-PT" sz="2000" b="1" cap="small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III</a:t>
            </a:r>
            <a:r>
              <a:rPr lang="pt-PT" sz="2000" b="1" cap="small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" name="Rectângulo 2"/>
          <p:cNvSpPr/>
          <p:nvPr/>
        </p:nvSpPr>
        <p:spPr>
          <a:xfrm>
            <a:off x="3888616" y="1226563"/>
            <a:ext cx="5764360" cy="482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7312" lvl="1" algn="just" defTabSz="844550" fontAlgn="base">
              <a:spcAft>
                <a:spcPts val="600"/>
              </a:spcAft>
              <a:defRPr/>
            </a:pP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São ainda elegíveis as tipologias de investimento em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edifícios e equipamentos públicos da administração </a:t>
            </a: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local que visem:</a:t>
            </a:r>
          </a:p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600"/>
              </a:spcAft>
              <a:defRPr/>
            </a:pPr>
            <a:endParaRPr lang="pt-PT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7312" lvl="1" algn="just" defTabSz="844550" fontAlgn="base">
              <a:spcAft>
                <a:spcPts val="0"/>
              </a:spcAft>
              <a:defRPr/>
            </a:pPr>
            <a:endParaRPr lang="pt-PT" sz="8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888616" y="1916832"/>
            <a:ext cx="53901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2" lvl="1" algn="just" defTabSz="844550">
              <a:spcAft>
                <a:spcPts val="600"/>
              </a:spcAft>
              <a:defRPr/>
            </a:pPr>
            <a:r>
              <a:rPr lang="pt-P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PT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P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Intervenções nos sistemas de iluminação pública, sistemas semafóricos e sistemas </a:t>
            </a:r>
            <a:r>
              <a:rPr lang="pt-PT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iluminação decorativa </a:t>
            </a:r>
            <a:r>
              <a:rPr lang="pt-P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 objetivo </a:t>
            </a:r>
            <a:r>
              <a:rPr lang="pt-PT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reduzir </a:t>
            </a:r>
            <a:r>
              <a:rPr lang="pt-P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consumos de energia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888616" y="4692870"/>
            <a:ext cx="5739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2" lvl="1" defTabSz="844550" fontAlgn="base">
              <a:spcAft>
                <a:spcPts val="1200"/>
              </a:spcAft>
              <a:defRPr/>
            </a:pPr>
            <a:r>
              <a:rPr lang="pt-PT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pt-P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Avaliar e acompanhar o desempenho e a eficiência energética do investimento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60631" y="5373216"/>
            <a:ext cx="49530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2" lvl="1" algn="just" defTabSz="844550" fontAlgn="base">
              <a:spcAft>
                <a:spcPts val="600"/>
              </a:spcAft>
              <a:defRPr/>
            </a:pP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Auditorias, estudos, diagnósticos e análises energéticas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necessários à realização dos investimentos;</a:t>
            </a:r>
          </a:p>
          <a:p>
            <a:pPr marL="87312" lvl="1" algn="just" defTabSz="844550" fontAlgn="base">
              <a:spcAft>
                <a:spcPts val="600"/>
              </a:spcAft>
              <a:defRPr/>
            </a:pPr>
            <a:r>
              <a:rPr lang="pt-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Diagnóstico “</a:t>
            </a:r>
            <a:r>
              <a:rPr lang="pt-PT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ex-ante</a:t>
            </a:r>
            <a:r>
              <a:rPr lang="pt-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” e avaliação </a:t>
            </a: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t-P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ex-post</a:t>
            </a:r>
            <a:r>
              <a:rPr lang="pt-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pt-PT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660631" y="3287886"/>
            <a:ext cx="4953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2" lvl="1" algn="just" defTabSz="844550">
              <a:spcAft>
                <a:spcPts val="600"/>
              </a:spcAft>
              <a:defRPr/>
            </a:pPr>
            <a:r>
              <a:rPr lang="pt-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Instalação </a:t>
            </a: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 sistemas e tecnologias </a:t>
            </a:r>
            <a:r>
              <a:rPr lang="pt-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mais eficientes </a:t>
            </a: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 introdução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sistemas de gestão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capazes de potenciar </a:t>
            </a: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reduções do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consumo de energia elétrica associado a estes sistemas</a:t>
            </a: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PT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0631" y="5661248"/>
            <a:ext cx="390000" cy="3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9" name="Conexão reta 18"/>
          <p:cNvCxnSpPr/>
          <p:nvPr/>
        </p:nvCxnSpPr>
        <p:spPr>
          <a:xfrm flipV="1">
            <a:off x="4887407" y="6266131"/>
            <a:ext cx="4726225" cy="2061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upo 2"/>
          <p:cNvGrpSpPr/>
          <p:nvPr/>
        </p:nvGrpSpPr>
        <p:grpSpPr>
          <a:xfrm>
            <a:off x="-11981" y="2416677"/>
            <a:ext cx="3849270" cy="1598309"/>
            <a:chOff x="0" y="4194313"/>
            <a:chExt cx="3553172" cy="2127216"/>
          </a:xfrm>
        </p:grpSpPr>
        <p:sp>
          <p:nvSpPr>
            <p:cNvPr id="21" name="Rectângulo 21"/>
            <p:cNvSpPr/>
            <p:nvPr/>
          </p:nvSpPr>
          <p:spPr>
            <a:xfrm>
              <a:off x="0" y="4194313"/>
              <a:ext cx="3553172" cy="2127216"/>
            </a:xfrm>
            <a:prstGeom prst="rect">
              <a:avLst/>
            </a:prstGeom>
            <a:solidFill>
              <a:srgbClr val="D6C2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162599" y="4295754"/>
              <a:ext cx="3324573" cy="1420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ts val="1900"/>
                </a:lnSpc>
              </a:pPr>
              <a:endParaRPr lang="pt-PT" sz="1700" b="0" cap="small" dirty="0" smtClean="0">
                <a:solidFill>
                  <a:schemeClr val="bg1"/>
                </a:solidFill>
              </a:endParaRPr>
            </a:p>
            <a:p>
              <a:pPr>
                <a:lnSpc>
                  <a:spcPts val="1900"/>
                </a:lnSpc>
              </a:pPr>
              <a:r>
                <a:rPr lang="pt-PT" sz="1400" b="0" cap="small" dirty="0" smtClean="0">
                  <a:solidFill>
                    <a:schemeClr val="bg1"/>
                  </a:solidFill>
                </a:rPr>
                <a:t>EFICIÊNCIA </a:t>
              </a:r>
              <a:r>
                <a:rPr lang="pt-PT" sz="1400" b="0" cap="small" dirty="0">
                  <a:solidFill>
                    <a:schemeClr val="bg1"/>
                  </a:solidFill>
                </a:rPr>
                <a:t>ENERGÉTICA NOS EDIFÍCIOS DA ADMINISTRAÇÃO PÚBLICA </a:t>
              </a:r>
              <a:r>
                <a:rPr lang="pt-PT" sz="1400" b="0" cap="small" dirty="0" smtClean="0">
                  <a:solidFill>
                    <a:schemeClr val="bg1"/>
                  </a:solidFill>
                </a:rPr>
                <a:t>LOCAL </a:t>
              </a:r>
              <a:endParaRPr lang="pt-PT" sz="1400" b="0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4232920" y="3645024"/>
            <a:ext cx="371065" cy="332656"/>
          </a:xfrm>
          <a:prstGeom prst="ellipse">
            <a:avLst/>
          </a:prstGeom>
          <a:noFill/>
          <a:ln w="3175" cap="rnd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338" y="3708168"/>
            <a:ext cx="232574" cy="2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715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1"/>
          <p:cNvSpPr/>
          <p:nvPr/>
        </p:nvSpPr>
        <p:spPr>
          <a:xfrm>
            <a:off x="4259583" y="692696"/>
            <a:ext cx="4433671" cy="313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PT" sz="2000" b="1" cap="small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Tipologias</a:t>
            </a:r>
            <a:r>
              <a:rPr lang="pt-PT" sz="2000" cap="small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2000" b="1" cap="small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de </a:t>
            </a:r>
            <a:r>
              <a:rPr lang="pt-PT" sz="2000" b="1" cap="small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Operações </a:t>
            </a:r>
            <a:r>
              <a:rPr lang="pt-PT" sz="2100" b="1" cap="small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(III)</a:t>
            </a:r>
            <a:endParaRPr lang="pt-PT" sz="2100" b="1" cap="small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ângulo 2"/>
          <p:cNvSpPr/>
          <p:nvPr/>
        </p:nvSpPr>
        <p:spPr>
          <a:xfrm>
            <a:off x="3888616" y="1199730"/>
            <a:ext cx="5879453" cy="482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7312" lvl="1" algn="just" defTabSz="844550" fontAlgn="base">
              <a:spcAft>
                <a:spcPts val="600"/>
              </a:spcAft>
              <a:defRPr/>
            </a:pPr>
            <a:r>
              <a:rPr lang="pt-PT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candidaturas devem </a:t>
            </a:r>
            <a:r>
              <a:rPr lang="pt-PT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 obrigatoriamente</a:t>
            </a:r>
            <a:r>
              <a:rPr lang="pt-PT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73062" lvl="1" indent="-285750" algn="just" defTabSz="8445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PT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na tipologia de operação a) ou </a:t>
            </a:r>
            <a:r>
              <a:rPr lang="pt-PT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PT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pt-PT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i.e., aumentar a eficiência energética nos edifícios e infraestruturas da administração local e reduzir o consumo na iluminação pública. Complementarmente podem apresentar candidaturas nas tipologias b) e/ ou c) do Aviso (renováveis para autoconsumo e auditorias energéticas), mas nunca de forma independente das alíneas acima mencionadas;</a:t>
            </a:r>
          </a:p>
          <a:p>
            <a:pPr marL="373062" lvl="1" indent="-285750" algn="just" defTabSz="8445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PT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Apresentar </a:t>
            </a:r>
            <a:r>
              <a:rPr lang="pt-PT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Certificado Energético relativo ao(s) edifício(s) a intervencionar.</a:t>
            </a:r>
          </a:p>
          <a:p>
            <a:pPr marL="87312" lvl="1" algn="just" defTabSz="844550" fontAlgn="base">
              <a:spcAft>
                <a:spcPts val="1200"/>
              </a:spcAft>
              <a:defRPr/>
            </a:pPr>
            <a:endParaRPr lang="pt-PT" sz="105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888617" y="4007093"/>
            <a:ext cx="5879453" cy="266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76237" lvl="1" algn="just" defTabSz="844550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PT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da Administração Central do Estado, </a:t>
            </a:r>
            <a:r>
              <a:rPr lang="pt-PT" sz="15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constantes na </a:t>
            </a:r>
            <a:r>
              <a:rPr lang="pt-PT" sz="1500" b="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Lista de entidades do Sector Institucional das Administrações Públicas – 2015</a:t>
            </a:r>
            <a:r>
              <a:rPr lang="pt-PT" sz="15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do INE: </a:t>
            </a:r>
            <a:r>
              <a:rPr lang="pt-PT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76237" lvl="1" algn="just" defTabSz="844550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pt-PT" sz="16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76287" lvl="2" algn="just" defTabSz="844550" fontAlgn="base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pt-PT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S.1311 – Administração Central</a:t>
            </a:r>
          </a:p>
          <a:p>
            <a:pPr marL="776287" lvl="2" algn="just" defTabSz="844550" fontAlgn="base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pt-PT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S.13111 – Estado</a:t>
            </a:r>
          </a:p>
          <a:p>
            <a:pPr marL="776287" lvl="2" algn="just" defTabSz="844550" fontAlgn="base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pt-PT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S.13112 – Serviços e Fundos Autónomos da Administração Central</a:t>
            </a:r>
          </a:p>
          <a:p>
            <a:pPr marL="376237" lvl="1" algn="just" defTabSz="844550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pt-PT" sz="16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52" y="692696"/>
            <a:ext cx="3779837" cy="6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620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211098" y="685451"/>
            <a:ext cx="5350345" cy="4154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t-PT" sz="2000" cap="small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Grau </a:t>
            </a:r>
            <a:r>
              <a:rPr lang="pt-PT" sz="2000" cap="small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de Maturidade mínimo </a:t>
            </a:r>
            <a:r>
              <a:rPr lang="pt-PT" sz="2000" cap="small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exigido</a:t>
            </a:r>
            <a:endParaRPr lang="pt-PT" sz="2000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939044" y="1281529"/>
            <a:ext cx="5622399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76237" lvl="1" algn="just" defTabSz="844550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Aprovação dos requisitos técnicos </a:t>
            </a:r>
            <a:r>
              <a:rPr lang="pt-PT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das intervenções a realizar, </a:t>
            </a: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calendário de realização </a:t>
            </a:r>
            <a:r>
              <a:rPr lang="pt-PT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orçamento das componentes principais da operação</a:t>
            </a:r>
            <a:r>
              <a:rPr lang="pt-PT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evidenciem a consolidação das soluções técnicas a adotar:</a:t>
            </a:r>
          </a:p>
          <a:p>
            <a:pPr marL="90487" lvl="1" indent="0" algn="just" defTabSz="844550" fontAlgn="base">
              <a:spcBef>
                <a:spcPts val="600"/>
              </a:spcBef>
              <a:defRPr/>
            </a:pPr>
            <a:endParaRPr lang="pt-PT" sz="16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76287" lvl="2" algn="just" defTabSz="844550" fontAlgn="base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t-PT" sz="1500" b="0" u="sng" dirty="0" smtClean="0">
                <a:solidFill>
                  <a:srgbClr val="0070C0"/>
                </a:solidFill>
              </a:rPr>
              <a:t>Condições para iniciar a </a:t>
            </a:r>
            <a:r>
              <a:rPr lang="pt-PT" sz="1500" b="0" u="sng" dirty="0">
                <a:solidFill>
                  <a:srgbClr val="0070C0"/>
                </a:solidFill>
              </a:rPr>
              <a:t>execução da operação no prazo máximo de 180 dias após a assinatura do termo de aceitação da operação</a:t>
            </a:r>
            <a:endParaRPr lang="pt-PT" sz="1500" b="0" u="sng" dirty="0" smtClean="0">
              <a:solidFill>
                <a:srgbClr val="0070C0"/>
              </a:solidFill>
            </a:endParaRPr>
          </a:p>
          <a:p>
            <a:pPr marL="376237" lvl="1" algn="just" defTabSz="844550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pt-PT" sz="16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76237" lvl="1" algn="just" defTabSz="844550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Certificado Energético válido </a:t>
            </a:r>
            <a:r>
              <a:rPr lang="pt-PT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 edifício objeto da operação, devidamente acompanhado do Relatório de Auditoria Energética:</a:t>
            </a:r>
          </a:p>
          <a:p>
            <a:pPr marL="376237" lvl="1" algn="just" defTabSz="844550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pt-PT" sz="16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76287" lvl="2" algn="just" defTabSz="844550" fontAlgn="base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t-PT" sz="1500" b="0" u="sng" dirty="0">
                <a:solidFill>
                  <a:srgbClr val="0070C0"/>
                </a:solidFill>
              </a:rPr>
              <a:t>Evidência que as intervenções a desenvolver corresponderão a um acréscimo de, pelo menos, dois níveis na classe energética final.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 cstate="print"/>
          <a:srcRect l="53287" r="31603" b="12762"/>
          <a:stretch/>
        </p:blipFill>
        <p:spPr>
          <a:xfrm>
            <a:off x="-1" y="672006"/>
            <a:ext cx="3765789" cy="6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0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66" y="1052735"/>
            <a:ext cx="9185892" cy="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16496" y="1124744"/>
            <a:ext cx="9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Orientação Técnica N.º 4 </a:t>
            </a:r>
            <a:r>
              <a:rPr lang="pt-PT" sz="2000" b="1" dirty="0">
                <a:latin typeface="Calibri" panose="020F0502020204030204" pitchFamily="34" charset="0"/>
              </a:rPr>
              <a:t>do Regulamento Específico do Domínio da Sustentabilidade e Eficiência no Uso de </a:t>
            </a:r>
            <a:r>
              <a:rPr lang="pt-PT" sz="2000" b="1" dirty="0" smtClean="0">
                <a:latin typeface="Calibri" panose="020F0502020204030204" pitchFamily="34" charset="0"/>
              </a:rPr>
              <a:t>Recursos (RE SEUR)</a:t>
            </a:r>
            <a:endParaRPr lang="pt-PT" sz="2000" b="1" i="1" dirty="0" smtClean="0">
              <a:latin typeface="Calibri" panose="020F050202020403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1613" y="2292052"/>
            <a:ext cx="69627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7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66" y="1052735"/>
            <a:ext cx="91858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16496" y="1124744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Orientação Técnica N.º 4 </a:t>
            </a:r>
            <a:r>
              <a:rPr lang="pt-PT" sz="2000" b="1" dirty="0">
                <a:latin typeface="Calibri" panose="020F0502020204030204" pitchFamily="34" charset="0"/>
              </a:rPr>
              <a:t>do </a:t>
            </a:r>
            <a:r>
              <a:rPr lang="pt-PT" sz="2000" b="1" dirty="0" smtClean="0">
                <a:latin typeface="Calibri" panose="020F0502020204030204" pitchFamily="34" charset="0"/>
              </a:rPr>
              <a:t>RE SEUR – Âmbito de aplicação</a:t>
            </a:r>
            <a:endParaRPr lang="pt-PT" sz="2000" b="1" i="1" dirty="0" smtClean="0">
              <a:latin typeface="Calibri" panose="020F0502020204030204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416496" y="1988840"/>
            <a:ext cx="9143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600" i="1" dirty="0">
                <a:latin typeface="Calibri" panose="020F0502020204030204" pitchFamily="34" charset="0"/>
              </a:rPr>
              <a:t>O </a:t>
            </a:r>
            <a:r>
              <a:rPr lang="pt-PT" sz="1600" i="1" dirty="0" smtClean="0">
                <a:latin typeface="Calibri" panose="020F0502020204030204" pitchFamily="34" charset="0"/>
              </a:rPr>
              <a:t>RE SEUR </a:t>
            </a:r>
            <a:r>
              <a:rPr lang="pt-PT" sz="1600" i="1" dirty="0">
                <a:latin typeface="Calibri" panose="020F0502020204030204" pitchFamily="34" charset="0"/>
              </a:rPr>
              <a:t>estabelece que, no âmbito do PO SEUR e dos PO Regionais do Continente, respetivamente, a Administração Pública Central e Local poderá ser apoiada a título de subvenção reembolsável, a qual é integralmente restituída sem lugar ao pagamento de </a:t>
            </a:r>
            <a:r>
              <a:rPr lang="pt-PT" sz="1600" i="1" dirty="0" smtClean="0">
                <a:latin typeface="Calibri" panose="020F0502020204030204" pitchFamily="34" charset="0"/>
              </a:rPr>
              <a:t>juros.</a:t>
            </a:r>
            <a:endParaRPr lang="pt-PT" sz="1600" i="1" dirty="0">
              <a:latin typeface="Calibri" panose="020F0502020204030204" pitchFamily="34" charset="0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416496" y="3063028"/>
            <a:ext cx="900099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 smtClean="0">
                <a:latin typeface="Calibri" panose="020F0502020204030204" pitchFamily="34" charset="0"/>
              </a:rPr>
              <a:t>Tipologia de operações abrangidas</a:t>
            </a:r>
            <a:r>
              <a:rPr lang="pt-PT" sz="1600" dirty="0" smtClean="0">
                <a:latin typeface="Calibri" panose="020F0502020204030204" pitchFamily="34" charset="0"/>
              </a:rPr>
              <a:t>:</a:t>
            </a:r>
          </a:p>
          <a:p>
            <a:endParaRPr lang="pt-PT" sz="800" dirty="0"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dirty="0" smtClean="0">
                <a:latin typeface="Calibri" panose="020F0502020204030204" pitchFamily="34" charset="0"/>
              </a:rPr>
              <a:t>Intervenções </a:t>
            </a:r>
            <a:r>
              <a:rPr lang="pt-PT" sz="1600" dirty="0">
                <a:latin typeface="Calibri" panose="020F0502020204030204" pitchFamily="34" charset="0"/>
              </a:rPr>
              <a:t>que visem o aumento da eficiência energética dos edifícios e </a:t>
            </a:r>
            <a:r>
              <a:rPr lang="pt-PT" sz="1600" dirty="0" smtClean="0">
                <a:latin typeface="Calibri" panose="020F0502020204030204" pitchFamily="34" charset="0"/>
              </a:rPr>
              <a:t>equipamentos públicos</a:t>
            </a:r>
            <a:r>
              <a:rPr lang="pt-PT" sz="1600" dirty="0">
                <a:latin typeface="Calibri" panose="020F0502020204030204" pitchFamily="34" charset="0"/>
              </a:rPr>
              <a:t>, incluindo as intervenções de promoção de energias renováveis para autoconsumo</a:t>
            </a:r>
            <a:r>
              <a:rPr lang="pt-PT" sz="1600" dirty="0" smtClean="0">
                <a:latin typeface="Calibri" panose="020F0502020204030204" pitchFamily="34" charset="0"/>
              </a:rPr>
              <a:t>, desde </a:t>
            </a:r>
            <a:r>
              <a:rPr lang="pt-PT" sz="1600" dirty="0">
                <a:latin typeface="Calibri" panose="020F0502020204030204" pitchFamily="34" charset="0"/>
              </a:rPr>
              <a:t>que façam parte de soluções integradas que visem a eficiência energética.</a:t>
            </a:r>
          </a:p>
          <a:p>
            <a:endParaRPr lang="pt-PT" sz="800" dirty="0" smtClean="0">
              <a:latin typeface="Calibri" panose="020F0502020204030204" pitchFamily="34" charset="0"/>
            </a:endParaRPr>
          </a:p>
          <a:p>
            <a:r>
              <a:rPr lang="pt-PT" sz="1600" dirty="0" smtClean="0">
                <a:latin typeface="Calibri" panose="020F0502020204030204" pitchFamily="34" charset="0"/>
              </a:rPr>
              <a:t>Na </a:t>
            </a:r>
            <a:r>
              <a:rPr lang="pt-PT" sz="1600" dirty="0">
                <a:latin typeface="Calibri" panose="020F0502020204030204" pitchFamily="34" charset="0"/>
              </a:rPr>
              <a:t>Administração Local são ainda elegíveis </a:t>
            </a:r>
            <a:r>
              <a:rPr lang="pt-PT" sz="1600" dirty="0" smtClean="0">
                <a:latin typeface="Calibri" panose="020F0502020204030204" pitchFamily="34" charset="0"/>
              </a:rPr>
              <a:t>as:</a:t>
            </a:r>
          </a:p>
          <a:p>
            <a:endParaRPr lang="pt-PT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latin typeface="Calibri" panose="020F0502020204030204" pitchFamily="34" charset="0"/>
              </a:rPr>
              <a:t>Intervenções </a:t>
            </a:r>
            <a:r>
              <a:rPr lang="pt-PT" sz="1600" dirty="0">
                <a:latin typeface="Calibri" panose="020F0502020204030204" pitchFamily="34" charset="0"/>
              </a:rPr>
              <a:t>nos sistemas de iluminação pública;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latin typeface="Calibri" panose="020F0502020204030204" pitchFamily="34" charset="0"/>
              </a:rPr>
              <a:t>Intervenções </a:t>
            </a:r>
            <a:r>
              <a:rPr lang="pt-PT" sz="1600" dirty="0">
                <a:latin typeface="Calibri" panose="020F0502020204030204" pitchFamily="34" charset="0"/>
              </a:rPr>
              <a:t>nos sistemas semafóricos;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latin typeface="Calibri" panose="020F0502020204030204" pitchFamily="34" charset="0"/>
              </a:rPr>
              <a:t>Intervenções </a:t>
            </a:r>
            <a:r>
              <a:rPr lang="pt-PT" sz="1600" dirty="0">
                <a:latin typeface="Calibri" panose="020F0502020204030204" pitchFamily="34" charset="0"/>
              </a:rPr>
              <a:t>em sistemas de iluminação decorativa</a:t>
            </a:r>
            <a:r>
              <a:rPr lang="pt-PT" dirty="0"/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60512" y="5877272"/>
            <a:ext cx="885698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0850" indent="-450850" defTabSz="450850"/>
            <a:r>
              <a:rPr lang="pt-PT" sz="1400" dirty="0" smtClean="0">
                <a:latin typeface="Calibri" panose="020F0502020204030204" pitchFamily="34" charset="0"/>
              </a:rPr>
              <a:t>Nota:	Os incentivos à realização das </a:t>
            </a:r>
            <a:r>
              <a:rPr lang="pt-PT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pt-PT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uditorias</a:t>
            </a:r>
            <a:r>
              <a:rPr lang="pt-PT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estudos, diagnósticos e análises energéticas </a:t>
            </a:r>
            <a:r>
              <a:rPr lang="pt-PT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necessários à realização dos investimentos</a:t>
            </a:r>
            <a:r>
              <a:rPr lang="pt-PT" sz="1400" dirty="0" smtClean="0">
                <a:latin typeface="Calibri" panose="020F0502020204030204" pitchFamily="34" charset="0"/>
              </a:rPr>
              <a:t>  (tipologia d) por serem de natureza não reembolsável não estão abrangidos pela presente OT.</a:t>
            </a:r>
            <a:endParaRPr lang="pt-PT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6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6536" y="1052736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Agenda:</a:t>
            </a:r>
          </a:p>
          <a:p>
            <a:endParaRPr lang="pt-PT" dirty="0"/>
          </a:p>
          <a:p>
            <a:endParaRPr lang="pt-PT" dirty="0"/>
          </a:p>
          <a:p>
            <a:pPr marL="342900" indent="-342900">
              <a:buFont typeface="+mj-lt"/>
              <a:buAutoNum type="arabicPeriod"/>
            </a:pPr>
            <a:r>
              <a:rPr lang="pt-PT" dirty="0" smtClean="0"/>
              <a:t>PT2020: Fundo Estruturais e de Investimento</a:t>
            </a:r>
          </a:p>
          <a:p>
            <a:pPr marL="342900" indent="-342900">
              <a:buFont typeface="+mj-lt"/>
              <a:buAutoNum type="arabicPeriod"/>
            </a:pPr>
            <a:endParaRPr lang="pt-PT" dirty="0" smtClean="0"/>
          </a:p>
          <a:p>
            <a:pPr marL="342900" indent="-342900">
              <a:buFont typeface="+mj-lt"/>
              <a:buAutoNum type="arabicPeriod"/>
            </a:pPr>
            <a:r>
              <a:rPr lang="pt-PT" dirty="0" smtClean="0"/>
              <a:t>Tipologia de intervenções para o aumento da eficiência energética nas infraestruturas da Administração central e Local</a:t>
            </a:r>
          </a:p>
          <a:p>
            <a:pPr marL="342900" indent="-342900">
              <a:buFont typeface="+mj-lt"/>
              <a:buAutoNum type="arabicPeriod"/>
            </a:pPr>
            <a:endParaRPr lang="pt-PT" dirty="0"/>
          </a:p>
          <a:p>
            <a:pPr marL="342900" indent="-342900">
              <a:buFont typeface="+mj-lt"/>
              <a:buAutoNum type="arabicPeriod"/>
            </a:pPr>
            <a:r>
              <a:rPr lang="pt-PT" dirty="0" smtClean="0"/>
              <a:t>Análise da subida de duas classes energéticas no Certificado Energético</a:t>
            </a:r>
          </a:p>
          <a:p>
            <a:pPr marL="342900" indent="-342900">
              <a:buFont typeface="+mj-lt"/>
              <a:buAutoNum type="arabicPeriod"/>
            </a:pPr>
            <a:endParaRPr lang="pt-PT" dirty="0"/>
          </a:p>
          <a:p>
            <a:pPr marL="342900" indent="-342900">
              <a:buFont typeface="+mj-lt"/>
              <a:buAutoNum type="arabicPeriod"/>
            </a:pPr>
            <a:r>
              <a:rPr lang="pt-PT" dirty="0" smtClean="0"/>
              <a:t>Orientação Técnica N.º 4/2016 – </a:t>
            </a:r>
            <a:r>
              <a:rPr lang="pt-PT" dirty="0"/>
              <a:t>PORTAL </a:t>
            </a:r>
            <a:r>
              <a:rPr lang="pt-PT" dirty="0" smtClean="0"/>
              <a:t>2020</a:t>
            </a:r>
          </a:p>
          <a:p>
            <a:pPr marL="342900" indent="-342900">
              <a:buFont typeface="+mj-lt"/>
              <a:buAutoNum type="arabicPeriod"/>
            </a:pPr>
            <a:endParaRPr lang="pt-PT" dirty="0" smtClean="0"/>
          </a:p>
          <a:p>
            <a:pPr marL="342900" indent="-342900">
              <a:buFont typeface="+mj-lt"/>
              <a:buAutoNum type="arabicPeriod"/>
            </a:pPr>
            <a:r>
              <a:rPr lang="pt-PT" dirty="0" smtClean="0"/>
              <a:t>Ferramenta de Cálculo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241934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xão reta 6"/>
          <p:cNvCxnSpPr/>
          <p:nvPr/>
        </p:nvCxnSpPr>
        <p:spPr>
          <a:xfrm flipV="1">
            <a:off x="0" y="960699"/>
            <a:ext cx="9906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92502" y="1916832"/>
            <a:ext cx="93352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das operações: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Apresentação de </a:t>
            </a:r>
            <a:r>
              <a:rPr lang="pt-PT" sz="16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Certificado Energético válido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, emitido pelo SCE</a:t>
            </a:r>
            <a:r>
              <a:rPr lang="pt-PT" sz="1600" baseline="30000" dirty="0" smtClean="0"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PT" sz="16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e com base na legislação de 2016.</a:t>
            </a:r>
          </a:p>
          <a:p>
            <a:pPr>
              <a:spcAft>
                <a:spcPts val="0"/>
              </a:spcAft>
            </a:pPr>
            <a:endParaRPr lang="pt-PT" sz="1200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As operações </a:t>
            </a:r>
            <a:r>
              <a:rPr lang="pt-PT" sz="16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não enquadráveis no SCE não são elegíveis 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ao Aviso (com exceção da Iluminação Pública).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74566" y="3284984"/>
            <a:ext cx="897092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solidFill>
                  <a:srgbClr val="404040"/>
                </a:solidFill>
                <a:latin typeface="Calibri"/>
              </a:rPr>
              <a:t>O certificado energético deverá ser acompanhado do respetivo </a:t>
            </a:r>
            <a:r>
              <a:rPr lang="pt-PT" sz="1600" b="1" dirty="0">
                <a:solidFill>
                  <a:srgbClr val="404040"/>
                </a:solidFill>
                <a:latin typeface="Calibri"/>
              </a:rPr>
              <a:t>Relatório de </a:t>
            </a:r>
            <a:r>
              <a:rPr lang="pt-PT" sz="1600" b="1" dirty="0" smtClean="0">
                <a:solidFill>
                  <a:srgbClr val="404040"/>
                </a:solidFill>
                <a:latin typeface="Calibri"/>
              </a:rPr>
              <a:t>Avaliação Energética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no âmbito do SCE, que caracterize o cenário de base e detalhe as medidas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de eficiência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energética que serão tidas em consideração no âmbito da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candidatura.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PT" sz="1200" dirty="0">
              <a:solidFill>
                <a:srgbClr val="404040"/>
              </a:solidFill>
              <a:latin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Só serão aceites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projetos de eficiência energética que proponham no mínimo a implementação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das </a:t>
            </a:r>
            <a:r>
              <a:rPr lang="pt-PT" sz="1600" b="1" dirty="0" smtClean="0">
                <a:solidFill>
                  <a:srgbClr val="404040"/>
                </a:solidFill>
                <a:latin typeface="Calibri"/>
              </a:rPr>
              <a:t>medidas </a:t>
            </a:r>
            <a:r>
              <a:rPr lang="pt-PT" sz="1600" b="1" dirty="0">
                <a:solidFill>
                  <a:srgbClr val="404040"/>
                </a:solidFill>
                <a:latin typeface="Calibri"/>
              </a:rPr>
              <a:t>de eficiência energética identificadas no certificado energético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que permitam </a:t>
            </a:r>
            <a:r>
              <a:rPr lang="pt-PT" sz="1600" b="1" dirty="0" smtClean="0">
                <a:solidFill>
                  <a:srgbClr val="404040"/>
                </a:solidFill>
                <a:latin typeface="Calibri"/>
              </a:rPr>
              <a:t>subir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, pelo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menos, </a:t>
            </a:r>
            <a:r>
              <a:rPr lang="pt-PT" sz="1600" b="1" dirty="0">
                <a:solidFill>
                  <a:srgbClr val="404040"/>
                </a:solidFill>
                <a:latin typeface="Calibri"/>
              </a:rPr>
              <a:t>duas classes energéticas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, entre outras medidas de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eficiência energética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, desde que constantes no relatório de avaliação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energética.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PT" sz="1200" dirty="0">
              <a:solidFill>
                <a:srgbClr val="404040"/>
              </a:solidFill>
              <a:latin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solidFill>
                  <a:srgbClr val="404040"/>
                </a:solidFill>
                <a:latin typeface="Calibri"/>
              </a:rPr>
              <a:t>C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aso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os edifícios </a:t>
            </a:r>
            <a:r>
              <a:rPr lang="pt-PT" sz="1600" b="1" dirty="0">
                <a:solidFill>
                  <a:srgbClr val="404040"/>
                </a:solidFill>
                <a:latin typeface="Calibri"/>
              </a:rPr>
              <a:t>disponham </a:t>
            </a:r>
            <a:r>
              <a:rPr lang="pt-PT" sz="1600" b="1" dirty="0" smtClean="0">
                <a:solidFill>
                  <a:srgbClr val="404040"/>
                </a:solidFill>
                <a:latin typeface="Calibri"/>
              </a:rPr>
              <a:t>de certificados </a:t>
            </a:r>
            <a:r>
              <a:rPr lang="pt-PT" sz="1600" b="1" dirty="0">
                <a:solidFill>
                  <a:srgbClr val="404040"/>
                </a:solidFill>
                <a:latin typeface="Calibri"/>
              </a:rPr>
              <a:t>energéticos emitidos com base nos requisitos anteriores a 2016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, mas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posteriores à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entrada em vigor do Decreto-Lei 118/2013, de 20 de agosto, ficará ao critério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dos beneficiários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a oportunidade de realização da sua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atualização.</a:t>
            </a:r>
            <a:endParaRPr lang="pt-PT" sz="1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66" y="1052735"/>
            <a:ext cx="91858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16496" y="1124744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Orientação Técnica N.º 4 </a:t>
            </a:r>
            <a:r>
              <a:rPr lang="pt-PT" sz="2000" b="1" dirty="0">
                <a:latin typeface="Calibri" panose="020F0502020204030204" pitchFamily="34" charset="0"/>
              </a:rPr>
              <a:t>do </a:t>
            </a:r>
            <a:r>
              <a:rPr lang="pt-PT" sz="2000" b="1" dirty="0" smtClean="0">
                <a:latin typeface="Calibri" panose="020F0502020204030204" pitchFamily="34" charset="0"/>
              </a:rPr>
              <a:t>RE SEUR – Elegibilidade das Operações</a:t>
            </a:r>
            <a:endParaRPr lang="pt-PT" sz="2000" b="1" i="1" dirty="0" smtClean="0">
              <a:latin typeface="Calibri" panose="020F0502020204030204" pitchFamily="34" charset="0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312656" y="6536377"/>
            <a:ext cx="9248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aseline="30000" dirty="0" smtClean="0">
                <a:latin typeface="Calibri" panose="020F0502020204030204" pitchFamily="34" charset="0"/>
              </a:rPr>
              <a:t>1 </a:t>
            </a:r>
            <a:r>
              <a:rPr lang="pt-PT" sz="1200" dirty="0" smtClean="0">
                <a:latin typeface="Calibri" panose="020F0502020204030204" pitchFamily="34" charset="0"/>
              </a:rPr>
              <a:t>Nos </a:t>
            </a:r>
            <a:r>
              <a:rPr lang="pt-PT" sz="1200" dirty="0">
                <a:latin typeface="Calibri" panose="020F0502020204030204" pitchFamily="34" charset="0"/>
              </a:rPr>
              <a:t>termos do Decreto-Lei n.º 118/2013, de 20 de agosto</a:t>
            </a:r>
            <a:r>
              <a:rPr lang="pt-PT" sz="1200" dirty="0" smtClean="0">
                <a:latin typeface="Calibri" panose="020F0502020204030204" pitchFamily="34" charset="0"/>
              </a:rPr>
              <a:t>, com </a:t>
            </a:r>
            <a:r>
              <a:rPr lang="pt-PT" sz="1200" dirty="0">
                <a:latin typeface="Calibri" panose="020F0502020204030204" pitchFamily="34" charset="0"/>
              </a:rPr>
              <a:t>a redação mais recente aprovada pelo Decreto-Lei n.º 28/2016, de 23 de junho</a:t>
            </a:r>
          </a:p>
        </p:txBody>
      </p:sp>
    </p:spTree>
    <p:extLst>
      <p:ext uri="{BB962C8B-B14F-4D97-AF65-F5344CB8AC3E}">
        <p14:creationId xmlns:p14="http://schemas.microsoft.com/office/powerpoint/2010/main" xmlns="" val="252772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xão reta 6"/>
          <p:cNvCxnSpPr/>
          <p:nvPr/>
        </p:nvCxnSpPr>
        <p:spPr>
          <a:xfrm flipV="1">
            <a:off x="0" y="960699"/>
            <a:ext cx="9906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92502" y="1916832"/>
            <a:ext cx="9335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600" dirty="0">
                <a:latin typeface="Calibri" panose="020F0502020204030204" pitchFamily="34" charset="0"/>
                <a:cs typeface="Arial" panose="020B0604020202020204" pitchFamily="34" charset="0"/>
              </a:rPr>
              <a:t>Os </a:t>
            </a:r>
            <a:r>
              <a:rPr lang="pt-PT" sz="1600" b="1" dirty="0">
                <a:latin typeface="Calibri" panose="020F0502020204030204" pitchFamily="34" charset="0"/>
                <a:cs typeface="Arial" panose="020B0604020202020204" pitchFamily="34" charset="0"/>
              </a:rPr>
              <a:t>Peritos Qualificados </a:t>
            </a:r>
            <a:r>
              <a:rPr lang="pt-PT" sz="1600" dirty="0">
                <a:latin typeface="Calibri" panose="020F0502020204030204" pitchFamily="34" charset="0"/>
                <a:cs typeface="Arial" panose="020B0604020202020204" pitchFamily="34" charset="0"/>
              </a:rPr>
              <a:t>(PQ) a contratar para a realização das avaliações energéticas e 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respetiva emissão </a:t>
            </a:r>
            <a:r>
              <a:rPr lang="pt-PT" sz="1600" dirty="0">
                <a:latin typeface="Calibri" panose="020F0502020204030204" pitchFamily="34" charset="0"/>
                <a:cs typeface="Arial" panose="020B0604020202020204" pitchFamily="34" charset="0"/>
              </a:rPr>
              <a:t>de Certificados Energéticos 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encontram-se registados </a:t>
            </a:r>
            <a:r>
              <a:rPr lang="pt-PT" sz="1600" dirty="0">
                <a:latin typeface="Calibri" panose="020F0502020204030204" pitchFamily="34" charset="0"/>
                <a:cs typeface="Arial" panose="020B0604020202020204" pitchFamily="34" charset="0"/>
              </a:rPr>
              <a:t>junto da entidade gestora 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do SCE, </a:t>
            </a:r>
            <a:r>
              <a:rPr lang="pt-PT" sz="1600" dirty="0">
                <a:latin typeface="Calibri" panose="020F0502020204030204" pitchFamily="34" charset="0"/>
                <a:cs typeface="Arial" panose="020B0604020202020204" pitchFamily="34" charset="0"/>
              </a:rPr>
              <a:t>a ADENE, e 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podem </a:t>
            </a:r>
            <a:r>
              <a:rPr lang="pt-PT" sz="1600" dirty="0">
                <a:latin typeface="Calibri" panose="020F0502020204030204" pitchFamily="34" charset="0"/>
                <a:cs typeface="Arial" panose="020B0604020202020204" pitchFamily="34" charset="0"/>
              </a:rPr>
              <a:t>ser consultados 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pt-PT" sz="1600" dirty="0"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www.adene.pt/sce/micro/peritos-qualificados</a:t>
            </a:r>
            <a:r>
              <a:rPr lang="pt-PT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12656" y="5157192"/>
            <a:ext cx="8970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solidFill>
                  <a:srgbClr val="404040"/>
                </a:solidFill>
                <a:latin typeface="Calibri"/>
              </a:rPr>
              <a:t>As avaliações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energéticas a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efetuar pelos PQ devem ser realizadas considerando as disposições da regulamentação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técnica associada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ao Decreto-Lei n.º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118/2013,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com as suas sucessivas alterações,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as metodologias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, os procedimentos e as demais orientações definidas pela entidade gestora do SCE,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bem como </a:t>
            </a:r>
            <a:r>
              <a:rPr lang="pt-PT" sz="1600" dirty="0">
                <a:solidFill>
                  <a:srgbClr val="404040"/>
                </a:solidFill>
                <a:latin typeface="Calibri"/>
              </a:rPr>
              <a:t>outras </a:t>
            </a:r>
            <a:r>
              <a:rPr lang="pt-PT" sz="1600" dirty="0" smtClean="0">
                <a:solidFill>
                  <a:srgbClr val="404040"/>
                </a:solidFill>
                <a:latin typeface="Calibri"/>
              </a:rPr>
              <a:t>orientações, nomeadamente as constantes da Orientação Técnica N.º 4.</a:t>
            </a:r>
            <a:endParaRPr lang="pt-PT" sz="1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66" y="1052735"/>
            <a:ext cx="91858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16496" y="1124744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Orientação Técnica N.º 4 </a:t>
            </a:r>
            <a:r>
              <a:rPr lang="pt-PT" sz="2000" b="1" dirty="0">
                <a:latin typeface="Calibri" panose="020F0502020204030204" pitchFamily="34" charset="0"/>
              </a:rPr>
              <a:t>do </a:t>
            </a:r>
            <a:r>
              <a:rPr lang="pt-PT" sz="2000" b="1" dirty="0" smtClean="0">
                <a:latin typeface="Calibri" panose="020F0502020204030204" pitchFamily="34" charset="0"/>
              </a:rPr>
              <a:t>RE SEUR – Elegibilidade das Operações</a:t>
            </a:r>
            <a:endParaRPr lang="pt-PT" sz="2000" b="1" i="1" dirty="0" smtClean="0">
              <a:latin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760" y="2706688"/>
            <a:ext cx="3888431" cy="284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689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66" y="1052735"/>
            <a:ext cx="91858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16496" y="1124744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Orientação Técnica N.º 4 </a:t>
            </a:r>
            <a:r>
              <a:rPr lang="pt-PT" sz="2000" b="1" dirty="0">
                <a:latin typeface="Calibri" panose="020F0502020204030204" pitchFamily="34" charset="0"/>
              </a:rPr>
              <a:t>do </a:t>
            </a:r>
            <a:r>
              <a:rPr lang="pt-PT" sz="2000" b="1" dirty="0" smtClean="0">
                <a:latin typeface="Calibri" panose="020F0502020204030204" pitchFamily="34" charset="0"/>
              </a:rPr>
              <a:t>RE SEUR – Guias para a Iluminação Pública</a:t>
            </a:r>
            <a:endParaRPr lang="pt-PT" sz="2000" b="1" i="1" dirty="0" smtClean="0">
              <a:latin typeface="Calibri" panose="020F0502020204030204" pitchFamily="34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467012" y="1739589"/>
            <a:ext cx="9000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600" dirty="0">
                <a:latin typeface="Calibri" panose="020F0502020204030204" pitchFamily="34" charset="0"/>
              </a:rPr>
              <a:t>De acordo com os critérios específicos de elegibilidade das operações </a:t>
            </a:r>
            <a:r>
              <a:rPr lang="pt-PT" sz="1600" dirty="0" smtClean="0">
                <a:latin typeface="Calibri" panose="020F0502020204030204" pitchFamily="34" charset="0"/>
              </a:rPr>
              <a:t>do RE SEUR, </a:t>
            </a:r>
            <a:r>
              <a:rPr lang="pt-PT" sz="1600" dirty="0">
                <a:latin typeface="Calibri" panose="020F0502020204030204" pitchFamily="34" charset="0"/>
              </a:rPr>
              <a:t>para </a:t>
            </a:r>
            <a:r>
              <a:rPr lang="pt-PT" sz="1600" dirty="0" smtClean="0">
                <a:latin typeface="Calibri" panose="020F0502020204030204" pitchFamily="34" charset="0"/>
              </a:rPr>
              <a:t>as tipologias </a:t>
            </a:r>
            <a:r>
              <a:rPr lang="pt-PT" sz="1600" dirty="0">
                <a:latin typeface="Calibri" panose="020F0502020204030204" pitchFamily="34" charset="0"/>
              </a:rPr>
              <a:t>de operações relativas aos </a:t>
            </a:r>
            <a:r>
              <a:rPr lang="pt-PT" sz="1600" b="1" dirty="0">
                <a:latin typeface="Calibri" panose="020F0502020204030204" pitchFamily="34" charset="0"/>
              </a:rPr>
              <a:t>sistemas de iluminação pública, sistemas semafóricos e sistemas de iluminação decorativa</a:t>
            </a:r>
            <a:r>
              <a:rPr lang="pt-PT" sz="1600" dirty="0">
                <a:latin typeface="Calibri" panose="020F0502020204030204" pitchFamily="34" charset="0"/>
              </a:rPr>
              <a:t>, deve ser apresentado o estudo que demonstre a adequação do investimento que vise a eficiência energética, nomeadamente tendo como referência </a:t>
            </a:r>
            <a:r>
              <a:rPr lang="pt-PT" sz="1600" b="1" dirty="0">
                <a:latin typeface="Calibri" panose="020F0502020204030204" pitchFamily="34" charset="0"/>
              </a:rPr>
              <a:t>parâmetros técnicos estabelecidos em documentos de referência disponíveis</a:t>
            </a:r>
            <a:r>
              <a:rPr lang="pt-PT" sz="16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852" y="3284985"/>
            <a:ext cx="240015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953" y="3284985"/>
            <a:ext cx="240015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5289" y="3284985"/>
            <a:ext cx="240015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071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xão reta 6"/>
          <p:cNvCxnSpPr/>
          <p:nvPr/>
        </p:nvCxnSpPr>
        <p:spPr>
          <a:xfrm flipV="1">
            <a:off x="0" y="960699"/>
            <a:ext cx="9906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66" y="1052735"/>
            <a:ext cx="91858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CaixaDeTexto 33"/>
          <p:cNvSpPr txBox="1"/>
          <p:nvPr/>
        </p:nvSpPr>
        <p:spPr>
          <a:xfrm>
            <a:off x="416496" y="1124744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Orientação Técnica N.º 4 </a:t>
            </a:r>
            <a:r>
              <a:rPr lang="pt-PT" sz="2000" b="1" dirty="0">
                <a:latin typeface="Calibri" panose="020F0502020204030204" pitchFamily="34" charset="0"/>
              </a:rPr>
              <a:t>do </a:t>
            </a:r>
            <a:r>
              <a:rPr lang="pt-PT" sz="2000" b="1" dirty="0" smtClean="0">
                <a:latin typeface="Calibri" panose="020F0502020204030204" pitchFamily="34" charset="0"/>
              </a:rPr>
              <a:t>RE SEUR</a:t>
            </a:r>
            <a:endParaRPr lang="pt-PT" sz="2000" b="1" i="1" dirty="0" smtClean="0">
              <a:latin typeface="Calibri" panose="020F0502020204030204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374566" y="1796038"/>
            <a:ext cx="91858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Cálculo dos benefícios </a:t>
            </a:r>
            <a:r>
              <a:rPr lang="pt-PT" b="1" dirty="0"/>
              <a:t>financeiros líquidos positivos</a:t>
            </a:r>
          </a:p>
          <a:p>
            <a:endParaRPr lang="pt-PT" b="1" dirty="0" smtClean="0"/>
          </a:p>
          <a:p>
            <a:r>
              <a:rPr lang="pt-PT" dirty="0" smtClean="0"/>
              <a:t>Para </a:t>
            </a:r>
            <a:r>
              <a:rPr lang="pt-PT" dirty="0"/>
              <a:t>o cálculo do valor atualizado das poupanças líquidas e dos custos de investimento, bem como de operação, manutenção e reinvestimento por </a:t>
            </a:r>
            <a:r>
              <a:rPr lang="pt-PT" dirty="0" smtClean="0"/>
              <a:t>substituição (se aplicável) é utilizada </a:t>
            </a:r>
            <a:r>
              <a:rPr lang="pt-PT" dirty="0"/>
              <a:t>uma </a:t>
            </a:r>
            <a:r>
              <a:rPr lang="pt-PT" b="1" dirty="0"/>
              <a:t>taxa de desconto </a:t>
            </a:r>
            <a:r>
              <a:rPr lang="pt-PT" b="1" dirty="0" smtClean="0"/>
              <a:t>de </a:t>
            </a:r>
            <a:r>
              <a:rPr lang="pt-PT" b="1" dirty="0"/>
              <a:t>4%</a:t>
            </a:r>
            <a:r>
              <a:rPr lang="pt-PT" dirty="0"/>
              <a:t>, sendo todos os custos considerados a preços </a:t>
            </a:r>
            <a:r>
              <a:rPr lang="pt-PT" dirty="0" smtClean="0"/>
              <a:t>constantes.</a:t>
            </a:r>
            <a:endParaRPr lang="pt-PT" dirty="0"/>
          </a:p>
          <a:p>
            <a:endParaRPr lang="pt-PT" dirty="0"/>
          </a:p>
          <a:p>
            <a:r>
              <a:rPr lang="pt-PT" dirty="0" smtClean="0"/>
              <a:t>Deverá </a:t>
            </a:r>
            <a:r>
              <a:rPr lang="pt-PT" dirty="0"/>
              <a:t>ser adotado um período de análise adequado ao projeto tendo em conta a vida útil dos bens e equipamentos em questão, nomeadamente os seguintes limites máximos de período de análise, após a conclusão do investimento</a:t>
            </a:r>
            <a:r>
              <a:rPr lang="pt-PT" dirty="0" smtClean="0"/>
              <a:t>:</a:t>
            </a:r>
          </a:p>
          <a:p>
            <a:endParaRPr lang="pt-PT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smtClean="0"/>
              <a:t>25 </a:t>
            </a:r>
            <a:r>
              <a:rPr lang="pt-PT" dirty="0"/>
              <a:t>anos - Intervenções que visem o aumento da eficiência energética dos edifícios e equipamentos públicos</a:t>
            </a:r>
            <a:r>
              <a:rPr lang="pt-PT" dirty="0" smtClean="0"/>
              <a:t>,;</a:t>
            </a:r>
            <a:endParaRPr lang="pt-PT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smtClean="0"/>
              <a:t>12 </a:t>
            </a:r>
            <a:r>
              <a:rPr lang="pt-PT" dirty="0"/>
              <a:t>anos - Intervenções nos sistemas de iluminação pública;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smtClean="0"/>
              <a:t>17 </a:t>
            </a:r>
            <a:r>
              <a:rPr lang="pt-PT" dirty="0"/>
              <a:t>anos - Intervenções nos sistemas semafóricos;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smtClean="0"/>
              <a:t>12 </a:t>
            </a:r>
            <a:r>
              <a:rPr lang="pt-PT" dirty="0"/>
              <a:t>anos- Intervenções em sistemas de iluminação decorativa.</a:t>
            </a:r>
          </a:p>
        </p:txBody>
      </p:sp>
    </p:spTree>
    <p:extLst>
      <p:ext uri="{BB962C8B-B14F-4D97-AF65-F5344CB8AC3E}">
        <p14:creationId xmlns:p14="http://schemas.microsoft.com/office/powerpoint/2010/main" xmlns="" val="227819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xão reta 6"/>
          <p:cNvCxnSpPr/>
          <p:nvPr/>
        </p:nvCxnSpPr>
        <p:spPr>
          <a:xfrm flipV="1">
            <a:off x="0" y="960699"/>
            <a:ext cx="9906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entágono 2"/>
          <p:cNvSpPr/>
          <p:nvPr/>
        </p:nvSpPr>
        <p:spPr>
          <a:xfrm>
            <a:off x="4614440" y="2687958"/>
            <a:ext cx="719847" cy="1136515"/>
          </a:xfrm>
          <a:prstGeom prst="homePlate">
            <a:avLst/>
          </a:prstGeom>
          <a:solidFill>
            <a:srgbClr val="97C3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 1"/>
          <p:cNvSpPr/>
          <p:nvPr/>
        </p:nvSpPr>
        <p:spPr>
          <a:xfrm>
            <a:off x="189133" y="1769263"/>
            <a:ext cx="4953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P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 de reembolso:</a:t>
            </a:r>
          </a:p>
          <a:p>
            <a:pPr>
              <a:spcAft>
                <a:spcPts val="600"/>
              </a:spcAft>
            </a:pPr>
            <a:r>
              <a:rPr lang="pt-PT" sz="1600" b="1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e período de reembolso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4169" y="2809877"/>
            <a:ext cx="4241121" cy="96949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pt-P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 menos 70% das poupanças energéticas liquidas </a:t>
            </a:r>
          </a:p>
          <a:p>
            <a:pPr lvl="0" algn="just">
              <a:spcAft>
                <a:spcPts val="600"/>
              </a:spcAft>
            </a:pPr>
            <a:r>
              <a:rPr lang="pt-PT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(tendo em conta o valor médio anual das poupanças apuradas na analise financeira do projeto</a:t>
            </a:r>
            <a:r>
              <a:rPr lang="pt-PT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</a:t>
            </a:r>
            <a:endParaRPr lang="pt-PT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592501" y="2754960"/>
            <a:ext cx="405528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o período necessário à </a:t>
            </a:r>
            <a:r>
              <a:rPr lang="pt-P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devolução </a:t>
            </a:r>
            <a:r>
              <a:rPr lang="pt-P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</a:t>
            </a:r>
            <a:r>
              <a:rPr lang="pt-P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apoio </a:t>
            </a:r>
            <a:r>
              <a:rPr lang="pt-P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concedido</a:t>
            </a:r>
            <a:r>
              <a:rPr lang="pt-PT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Até um </a:t>
            </a:r>
            <a:r>
              <a:rPr lang="pt-P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de 35 anos.</a:t>
            </a:r>
            <a:endParaRPr lang="pt-PT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89133" y="3945969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PT" sz="1600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Periodicidade de reembolso</a:t>
            </a:r>
            <a:endParaRPr lang="pt-PT" sz="1600" b="1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12839" y="4451120"/>
            <a:ext cx="9434947" cy="56938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Numa</a:t>
            </a:r>
            <a:r>
              <a:rPr lang="pt-PT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 semestral, iniciando-se </a:t>
            </a:r>
            <a:r>
              <a:rPr lang="pt-P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meses após a entrada em exploração </a:t>
            </a:r>
            <a:r>
              <a:rPr lang="pt-PT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investimento</a:t>
            </a:r>
          </a:p>
          <a:p>
            <a:pPr lvl="0" algn="just">
              <a:spcAft>
                <a:spcPts val="600"/>
              </a:spcAft>
            </a:pPr>
            <a:endParaRPr lang="pt-PT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58511392"/>
              </p:ext>
            </p:extLst>
          </p:nvPr>
        </p:nvGraphicFramePr>
        <p:xfrm>
          <a:off x="319084" y="5049768"/>
          <a:ext cx="9072807" cy="336277"/>
        </p:xfrm>
        <a:graphic>
          <a:graphicData uri="http://schemas.openxmlformats.org/presentationml/2006/ole">
            <p:oleObj spid="_x0000_s13317" name="Folha de Cálculo" r:id="rId4" imgW="4981345" imgH="200230" progId="Excel.Sheet.12">
              <p:embed/>
            </p:oleObj>
          </a:graphicData>
        </a:graphic>
      </p:graphicFrame>
      <p:sp>
        <p:nvSpPr>
          <p:cNvPr id="19" name="CaixaDeTexto 18"/>
          <p:cNvSpPr txBox="1"/>
          <p:nvPr/>
        </p:nvSpPr>
        <p:spPr>
          <a:xfrm>
            <a:off x="3480859" y="4775578"/>
            <a:ext cx="220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pt-P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614440" y="4787239"/>
            <a:ext cx="220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P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748022" y="4775578"/>
            <a:ext cx="220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840328" y="4747383"/>
            <a:ext cx="220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P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973910" y="4747383"/>
            <a:ext cx="220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P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8944019" y="4775577"/>
            <a:ext cx="759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pt-P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37</a:t>
            </a:r>
            <a:endParaRPr lang="pt-P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haveta à esquerda 26"/>
          <p:cNvSpPr/>
          <p:nvPr/>
        </p:nvSpPr>
        <p:spPr>
          <a:xfrm rot="16200000">
            <a:off x="1873771" y="3898370"/>
            <a:ext cx="239856" cy="3266683"/>
          </a:xfrm>
          <a:prstGeom prst="leftBrac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Chaveta à esquerda 27"/>
          <p:cNvSpPr/>
          <p:nvPr/>
        </p:nvSpPr>
        <p:spPr>
          <a:xfrm rot="16200000">
            <a:off x="4646660" y="4475637"/>
            <a:ext cx="227454" cy="2118786"/>
          </a:xfrm>
          <a:prstGeom prst="leftBrac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Chaveta à esquerda 28"/>
          <p:cNvSpPr/>
          <p:nvPr/>
        </p:nvSpPr>
        <p:spPr>
          <a:xfrm rot="16200000">
            <a:off x="7500195" y="3823129"/>
            <a:ext cx="248152" cy="3438725"/>
          </a:xfrm>
          <a:prstGeom prst="leftBrac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CaixaDeTexto 29"/>
          <p:cNvSpPr txBox="1"/>
          <p:nvPr/>
        </p:nvSpPr>
        <p:spPr>
          <a:xfrm>
            <a:off x="658485" y="5615767"/>
            <a:ext cx="2753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Investimento (</a:t>
            </a:r>
            <a:r>
              <a:rPr lang="pt-PT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pt-PT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3 anos)</a:t>
            </a:r>
            <a:endParaRPr lang="pt-PT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3389185" y="5652891"/>
            <a:ext cx="2753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Período “carência” (2 anos)</a:t>
            </a:r>
            <a:endParaRPr lang="pt-PT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366409" y="5652891"/>
            <a:ext cx="2753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Reembolsos (</a:t>
            </a:r>
            <a:r>
              <a:rPr lang="pt-PT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pt-PT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35 anos)</a:t>
            </a:r>
            <a:endParaRPr lang="pt-PT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173459" y="6145559"/>
            <a:ext cx="9434947" cy="3077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condições a acordar com os POR, os </a:t>
            </a:r>
            <a:r>
              <a:rPr lang="pt-P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reembolsos poderão ser antecipados, parcial ou totalmente.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66" y="1052735"/>
            <a:ext cx="91858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CaixaDeTexto 33"/>
          <p:cNvSpPr txBox="1"/>
          <p:nvPr/>
        </p:nvSpPr>
        <p:spPr>
          <a:xfrm>
            <a:off x="416496" y="1124744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Orientação Técnica N.º 4 </a:t>
            </a:r>
            <a:r>
              <a:rPr lang="pt-PT" sz="2000" b="1" dirty="0">
                <a:latin typeface="Calibri" panose="020F0502020204030204" pitchFamily="34" charset="0"/>
              </a:rPr>
              <a:t>do </a:t>
            </a:r>
            <a:r>
              <a:rPr lang="pt-PT" sz="2000" b="1" dirty="0" smtClean="0">
                <a:latin typeface="Calibri" panose="020F0502020204030204" pitchFamily="34" charset="0"/>
              </a:rPr>
              <a:t>RE SEUR</a:t>
            </a:r>
            <a:endParaRPr lang="pt-PT" sz="2000" b="1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91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7473280" y="6381328"/>
            <a:ext cx="2228850" cy="365125"/>
          </a:xfrm>
        </p:spPr>
        <p:txBody>
          <a:bodyPr/>
          <a:lstStyle/>
          <a:p>
            <a:pPr algn="r"/>
            <a:fld id="{2E9FC6A4-3CF6-4337-94C0-7ADB0E95B0CF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 algn="r"/>
              <a:t>24</a:t>
            </a:fld>
            <a:endParaRPr lang="pt-PT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512" y="779092"/>
            <a:ext cx="8955028" cy="48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1129904" y="828452"/>
            <a:ext cx="733319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Subida de duas classes energéticas no desempenho de edifícios</a:t>
            </a:r>
            <a:endParaRPr lang="pt-PT" altLang="pt-PT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51" b="24527"/>
          <a:stretch/>
        </p:blipFill>
        <p:spPr bwMode="auto">
          <a:xfrm>
            <a:off x="1501594" y="1556792"/>
            <a:ext cx="6475742" cy="51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48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422" y="1184995"/>
            <a:ext cx="9359106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60511" y="1196752"/>
            <a:ext cx="8928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Edifícios certificados no Estado com propostas de medidas que permitem subir dois níveis na classe de desempenho energéticas</a:t>
            </a:r>
            <a:endParaRPr lang="pt-PT" sz="2000" b="1" dirty="0">
              <a:latin typeface="Calibri" panose="020F0502020204030204" pitchFamily="34" charset="0"/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88582048"/>
              </p:ext>
            </p:extLst>
          </p:nvPr>
        </p:nvGraphicFramePr>
        <p:xfrm>
          <a:off x="575753" y="2969266"/>
          <a:ext cx="3240359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98592642"/>
              </p:ext>
            </p:extLst>
          </p:nvPr>
        </p:nvGraphicFramePr>
        <p:xfrm>
          <a:off x="5961112" y="2924944"/>
          <a:ext cx="33123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8982" y="2395908"/>
            <a:ext cx="1649802" cy="6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4684" y="2245588"/>
            <a:ext cx="1970724" cy="9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139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052735"/>
            <a:ext cx="9365985" cy="71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23729" y="1064930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Classe energética antes e depois das Medidas de eficiência energética</a:t>
            </a:r>
          </a:p>
          <a:p>
            <a:pPr algn="ctr">
              <a:spcAft>
                <a:spcPts val="0"/>
              </a:spcAft>
            </a:pPr>
            <a:r>
              <a:rPr lang="pt-PT" sz="2000" b="1" i="1" dirty="0" smtClean="0">
                <a:latin typeface="Calibri" panose="020F0502020204030204" pitchFamily="34" charset="0"/>
              </a:rPr>
              <a:t>Ministério da Saúde</a:t>
            </a:r>
            <a:endParaRPr lang="pt-PT" sz="2000" b="1" i="1" dirty="0">
              <a:latin typeface="Calibri" panose="020F0502020204030204" pitchFamily="34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51426810"/>
              </p:ext>
            </p:extLst>
          </p:nvPr>
        </p:nvGraphicFramePr>
        <p:xfrm>
          <a:off x="920552" y="1871373"/>
          <a:ext cx="8344140" cy="450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416496" y="5733256"/>
            <a:ext cx="7920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400" b="1" i="1" dirty="0" smtClean="0"/>
              <a:t>Depois</a:t>
            </a:r>
          </a:p>
          <a:p>
            <a:pPr algn="r">
              <a:spcAft>
                <a:spcPts val="600"/>
              </a:spcAft>
            </a:pPr>
            <a:r>
              <a:rPr lang="pt-PT" sz="1400" b="1" i="1" dirty="0" smtClean="0">
                <a:solidFill>
                  <a:schemeClr val="tx2">
                    <a:lumMod val="75000"/>
                  </a:schemeClr>
                </a:solidFill>
              </a:rPr>
              <a:t>Antes</a:t>
            </a:r>
            <a:endParaRPr lang="pt-PT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2685" y="2744661"/>
            <a:ext cx="1649802" cy="6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74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132002"/>
            <a:ext cx="936598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2520" y="1132002"/>
            <a:ext cx="9073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/>
              <a:t>Período de retorno dos projetos com subida de duas classes energéticas</a:t>
            </a:r>
          </a:p>
          <a:p>
            <a:pPr algn="ctr">
              <a:spcAft>
                <a:spcPts val="600"/>
              </a:spcAft>
            </a:pPr>
            <a:r>
              <a:rPr lang="pt-PT" sz="2000" b="1" i="1" dirty="0" smtClean="0"/>
              <a:t>Ministério da Saúde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09478876"/>
              </p:ext>
            </p:extLst>
          </p:nvPr>
        </p:nvGraphicFramePr>
        <p:xfrm>
          <a:off x="920552" y="2132856"/>
          <a:ext cx="813690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7256" y="2395908"/>
            <a:ext cx="1649802" cy="6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1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052734"/>
            <a:ext cx="9365985" cy="82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87450" y="1088010"/>
            <a:ext cx="9073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Custo Estimado de Investimento necessário à subida de 2 classes energéticas</a:t>
            </a:r>
          </a:p>
          <a:p>
            <a:pPr algn="ctr">
              <a:spcAft>
                <a:spcPts val="600"/>
              </a:spcAft>
            </a:pPr>
            <a:r>
              <a:rPr lang="pt-PT" sz="2000" b="1" i="1" dirty="0" smtClean="0">
                <a:latin typeface="Calibri" panose="020F0502020204030204" pitchFamily="34" charset="0"/>
              </a:rPr>
              <a:t>Ministério da  Saúde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92916080"/>
              </p:ext>
            </p:extLst>
          </p:nvPr>
        </p:nvGraphicFramePr>
        <p:xfrm>
          <a:off x="704529" y="2333057"/>
          <a:ext cx="8496943" cy="426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3728864" y="199450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latin typeface="Calibri" panose="020F0502020204030204" pitchFamily="34" charset="0"/>
              </a:rPr>
              <a:t>Custo global das medidas no CE</a:t>
            </a:r>
            <a:endParaRPr lang="pt-PT" sz="1600" b="1" dirty="0"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3280" y="2460128"/>
            <a:ext cx="1649802" cy="6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631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957945672"/>
              </p:ext>
            </p:extLst>
          </p:nvPr>
        </p:nvGraphicFramePr>
        <p:xfrm>
          <a:off x="272480" y="1844824"/>
          <a:ext cx="936104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459" name="CaixaDeTexto 4"/>
          <p:cNvSpPr txBox="1">
            <a:spLocks noChangeArrowheads="1"/>
          </p:cNvSpPr>
          <p:nvPr/>
        </p:nvSpPr>
        <p:spPr bwMode="auto">
          <a:xfrm>
            <a:off x="271728" y="836712"/>
            <a:ext cx="92834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PT" altLang="pt-PT" sz="2000" b="1" dirty="0">
                <a:solidFill>
                  <a:srgbClr val="000000"/>
                </a:solidFill>
                <a:latin typeface="+mn-lt"/>
              </a:rPr>
              <a:t>Portugal 2020: </a:t>
            </a:r>
            <a:endParaRPr lang="pt-PT" altLang="pt-PT" sz="2000" b="1" dirty="0" smtClean="0">
              <a:solidFill>
                <a:srgbClr val="000000"/>
              </a:solidFill>
              <a:latin typeface="+mn-lt"/>
            </a:endParaRPr>
          </a:p>
          <a:p>
            <a:r>
              <a:rPr lang="pt-PT" altLang="pt-PT" sz="2000" dirty="0" smtClean="0">
                <a:solidFill>
                  <a:srgbClr val="000000"/>
                </a:solidFill>
                <a:latin typeface="+mn-lt"/>
              </a:rPr>
              <a:t>Objetivos Temáticos e Prioridades </a:t>
            </a:r>
            <a:r>
              <a:rPr lang="pt-PT" altLang="pt-PT" sz="2000" dirty="0">
                <a:solidFill>
                  <a:srgbClr val="000000"/>
                </a:solidFill>
                <a:latin typeface="+mn-lt"/>
              </a:rPr>
              <a:t>de Investimento</a:t>
            </a:r>
          </a:p>
        </p:txBody>
      </p:sp>
      <p:sp>
        <p:nvSpPr>
          <p:cNvPr id="4" name="Marcador de Posição do Número do Diapositivo 3"/>
          <p:cNvSpPr txBox="1">
            <a:spLocks/>
          </p:cNvSpPr>
          <p:nvPr/>
        </p:nvSpPr>
        <p:spPr bwMode="auto">
          <a:xfrm>
            <a:off x="7099300" y="6356351"/>
            <a:ext cx="2311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4C683EA7-F452-4649-8531-B15385B1BAF2}" type="slidenum">
              <a:rPr lang="pt-PT" altLang="pt-PT" smtClean="0">
                <a:solidFill>
                  <a:srgbClr val="000000"/>
                </a:solidFill>
              </a:rPr>
              <a:pPr algn="r"/>
              <a:t>2</a:t>
            </a:fld>
            <a:endParaRPr lang="pt-PT" altLang="pt-PT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2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88" y="1052735"/>
            <a:ext cx="9215970" cy="7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04528" y="1052736"/>
            <a:ext cx="86345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Medidas de Eficiência Energética presentes no Certificado Energético</a:t>
            </a:r>
          </a:p>
          <a:p>
            <a:pPr algn="ctr">
              <a:spcAft>
                <a:spcPts val="600"/>
              </a:spcAft>
            </a:pPr>
            <a:r>
              <a:rPr lang="pt-PT" sz="2000" b="1" i="1" dirty="0" smtClean="0">
                <a:latin typeface="Calibri" panose="020F0502020204030204" pitchFamily="34" charset="0"/>
              </a:rPr>
              <a:t>Ministério da Saúde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6130156"/>
              </p:ext>
            </p:extLst>
          </p:nvPr>
        </p:nvGraphicFramePr>
        <p:xfrm>
          <a:off x="488504" y="2204865"/>
          <a:ext cx="7944917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9304" y="2204864"/>
            <a:ext cx="1649802" cy="6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812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8164605"/>
              </p:ext>
            </p:extLst>
          </p:nvPr>
        </p:nvGraphicFramePr>
        <p:xfrm>
          <a:off x="884548" y="1817440"/>
          <a:ext cx="8388932" cy="4734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052735"/>
            <a:ext cx="9365985" cy="71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23729" y="1064930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Classe energética antes e depois das Medidas de eficiência energética</a:t>
            </a:r>
          </a:p>
          <a:p>
            <a:pPr algn="ctr">
              <a:spcAft>
                <a:spcPts val="0"/>
              </a:spcAft>
            </a:pPr>
            <a:r>
              <a:rPr lang="pt-PT" sz="2000" b="1" i="1" dirty="0" smtClean="0">
                <a:latin typeface="Calibri" panose="020F0502020204030204" pitchFamily="34" charset="0"/>
              </a:rPr>
              <a:t>Ministério da Educação</a:t>
            </a:r>
            <a:endParaRPr lang="pt-PT" sz="2000" b="1" i="1" dirty="0">
              <a:latin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8504" y="5877272"/>
            <a:ext cx="7920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400" b="1" i="1" dirty="0" smtClean="0"/>
              <a:t>Depois</a:t>
            </a:r>
          </a:p>
          <a:p>
            <a:pPr algn="r">
              <a:spcAft>
                <a:spcPts val="600"/>
              </a:spcAft>
            </a:pPr>
            <a:r>
              <a:rPr lang="pt-PT" sz="1400" b="1" i="1" dirty="0" smtClean="0">
                <a:solidFill>
                  <a:schemeClr val="tx2">
                    <a:lumMod val="75000"/>
                  </a:schemeClr>
                </a:solidFill>
              </a:rPr>
              <a:t>Antes</a:t>
            </a:r>
            <a:endParaRPr lang="pt-PT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9734" y="2348880"/>
            <a:ext cx="1970724" cy="9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28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7982422"/>
              </p:ext>
            </p:extLst>
          </p:nvPr>
        </p:nvGraphicFramePr>
        <p:xfrm>
          <a:off x="848544" y="2060848"/>
          <a:ext cx="813690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052734"/>
            <a:ext cx="9365985" cy="82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87450" y="1088010"/>
            <a:ext cx="9073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Custo Estimado de Investimento necessário à subida de 2 classes energéticas</a:t>
            </a:r>
          </a:p>
          <a:p>
            <a:pPr algn="ctr">
              <a:spcAft>
                <a:spcPts val="600"/>
              </a:spcAft>
            </a:pPr>
            <a:r>
              <a:rPr lang="pt-PT" sz="2000" b="1" i="1" dirty="0" smtClean="0">
                <a:latin typeface="Calibri" panose="020F0502020204030204" pitchFamily="34" charset="0"/>
              </a:rPr>
              <a:t>Ministério da  Educação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7296" y="2604315"/>
            <a:ext cx="1826708" cy="89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581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88" y="1052734"/>
            <a:ext cx="9215970" cy="7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78785467"/>
              </p:ext>
            </p:extLst>
          </p:nvPr>
        </p:nvGraphicFramePr>
        <p:xfrm>
          <a:off x="848544" y="2204864"/>
          <a:ext cx="813690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12592" y="1052736"/>
            <a:ext cx="8804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Período de retorno dos projetos com subida de duas classes energéticas</a:t>
            </a:r>
          </a:p>
          <a:p>
            <a:pPr algn="ctr">
              <a:spcAft>
                <a:spcPts val="600"/>
              </a:spcAft>
            </a:pPr>
            <a:r>
              <a:rPr lang="pt-PT" sz="2000" b="1" i="1" dirty="0" smtClean="0">
                <a:latin typeface="Calibri" panose="020F0502020204030204" pitchFamily="34" charset="0"/>
              </a:rPr>
              <a:t>Ministério da Educação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9734" y="2348880"/>
            <a:ext cx="1970724" cy="9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69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052735"/>
            <a:ext cx="9365985" cy="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17882099"/>
              </p:ext>
            </p:extLst>
          </p:nvPr>
        </p:nvGraphicFramePr>
        <p:xfrm>
          <a:off x="194473" y="2276872"/>
          <a:ext cx="8214911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416496" y="1124744"/>
            <a:ext cx="9001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000" b="1" dirty="0" smtClean="0">
                <a:latin typeface="Calibri" panose="020F0502020204030204" pitchFamily="34" charset="0"/>
              </a:rPr>
              <a:t>Medidas de Eficiência Energética presentes no Certificado Energético</a:t>
            </a:r>
          </a:p>
          <a:p>
            <a:pPr algn="ctr">
              <a:spcAft>
                <a:spcPts val="600"/>
              </a:spcAft>
            </a:pPr>
            <a:r>
              <a:rPr lang="pt-PT" sz="2000" b="1" i="1" dirty="0" smtClean="0">
                <a:latin typeface="Calibri" panose="020F0502020204030204" pitchFamily="34" charset="0"/>
              </a:rPr>
              <a:t>Ministério da Educação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2" y="2276872"/>
            <a:ext cx="1970724" cy="9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779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66" y="1052735"/>
            <a:ext cx="91858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64169" y="2655096"/>
            <a:ext cx="3601621" cy="179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pt-PT" sz="1700" b="0" cap="small" dirty="0" smtClean="0">
                <a:solidFill>
                  <a:schemeClr val="bg1"/>
                </a:solidFill>
              </a:rPr>
              <a:t>Aviso-Concurso</a:t>
            </a:r>
          </a:p>
          <a:p>
            <a:pPr>
              <a:lnSpc>
                <a:spcPts val="1900"/>
              </a:lnSpc>
            </a:pPr>
            <a:endParaRPr lang="pt-PT" sz="1050" b="0" cap="small" dirty="0">
              <a:solidFill>
                <a:schemeClr val="bg1"/>
              </a:solidFill>
            </a:endParaRPr>
          </a:p>
          <a:p>
            <a:pPr>
              <a:lnSpc>
                <a:spcPts val="1900"/>
              </a:lnSpc>
            </a:pPr>
            <a:r>
              <a:rPr lang="pl-PL" sz="1700" b="0" cap="small" dirty="0">
                <a:solidFill>
                  <a:schemeClr val="bg1"/>
                </a:solidFill>
              </a:rPr>
              <a:t>PO SEUR – 03 – 2016 - 65</a:t>
            </a:r>
          </a:p>
          <a:p>
            <a:pPr>
              <a:lnSpc>
                <a:spcPts val="1900"/>
              </a:lnSpc>
            </a:pPr>
            <a:endParaRPr lang="pt-PT" sz="1700" b="0" cap="small" dirty="0" smtClean="0">
              <a:solidFill>
                <a:schemeClr val="bg1"/>
              </a:solidFill>
            </a:endParaRPr>
          </a:p>
          <a:p>
            <a:pPr>
              <a:lnSpc>
                <a:spcPts val="1900"/>
              </a:lnSpc>
            </a:pPr>
            <a:r>
              <a:rPr lang="pt-PT" sz="1600" b="0" cap="small" dirty="0" smtClean="0">
                <a:solidFill>
                  <a:schemeClr val="bg1"/>
                </a:solidFill>
              </a:rPr>
              <a:t>EFICIÊNCIA </a:t>
            </a:r>
            <a:r>
              <a:rPr lang="pt-PT" sz="1600" b="0" cap="small" dirty="0">
                <a:solidFill>
                  <a:schemeClr val="bg1"/>
                </a:solidFill>
              </a:rPr>
              <a:t>ENERGÉTICA NOS EDIFÍCIOS DA ADMINISTRAÇÃO PÚBLICA CENTRAL </a:t>
            </a:r>
          </a:p>
        </p:txBody>
      </p:sp>
      <p:cxnSp>
        <p:nvCxnSpPr>
          <p:cNvPr id="7" name="Conexão reta 6"/>
          <p:cNvCxnSpPr/>
          <p:nvPr/>
        </p:nvCxnSpPr>
        <p:spPr>
          <a:xfrm flipV="1">
            <a:off x="0" y="960699"/>
            <a:ext cx="9906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35831" y="1084674"/>
            <a:ext cx="88096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Ferramenta de </a:t>
            </a:r>
            <a:r>
              <a:rPr lang="pt-PT" sz="2000" b="1" dirty="0">
                <a:latin typeface="Calibri" panose="020F0502020204030204" pitchFamily="34" charset="0"/>
                <a:cs typeface="Arial" panose="020B0604020202020204" pitchFamily="34" charset="0"/>
              </a:rPr>
              <a:t>cálculo </a:t>
            </a:r>
            <a:r>
              <a:rPr lang="pt-PT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da </a:t>
            </a:r>
            <a:r>
              <a:rPr lang="pt-PT" sz="2000" b="1" dirty="0">
                <a:latin typeface="Calibri" panose="020F0502020204030204" pitchFamily="34" charset="0"/>
                <a:cs typeface="Arial" panose="020B0604020202020204" pitchFamily="34" charset="0"/>
              </a:rPr>
              <a:t>subvenção </a:t>
            </a:r>
            <a:r>
              <a:rPr lang="pt-PT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reembolsável</a:t>
            </a:r>
            <a:endParaRPr lang="pt-PT" sz="20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68640" y="1961292"/>
            <a:ext cx="9541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ferramenta é usada para o cálculo 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do valor atualizado das poupanças líquidas e dos custos de investimento, </a:t>
            </a: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bem como 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de operação, manutenção e reinvestimento por substituição, se aplicável;</a:t>
            </a:r>
            <a:endParaRPr lang="pt-P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 preenchimento obrigatório,</a:t>
            </a: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permite ao beneficiário </a:t>
            </a:r>
            <a:r>
              <a:rPr lang="pt-P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identificar se o seu projeto é elegível (VAL&gt;0),</a:t>
            </a: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bem como determinar o </a:t>
            </a:r>
            <a:r>
              <a:rPr lang="pt-P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plano de reembolsos,</a:t>
            </a: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acordo com a OT Nº.4/2016 RE SEUR.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560"/>
          <a:stretch/>
        </p:blipFill>
        <p:spPr bwMode="auto">
          <a:xfrm>
            <a:off x="535831" y="3789040"/>
            <a:ext cx="3421408" cy="22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4142424" y="3871788"/>
            <a:ext cx="5380440" cy="20774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pt-PT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a preencher (não exaustivo):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Identificação do Beneficiário e da Operação;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necessárias para subir pelo menos 2 classes energéticas;</a:t>
            </a:r>
            <a:endParaRPr lang="pt-PT" sz="1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Poupanças anuais por medida;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Custos de Investimento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Períodos de vida útil dos equipamentos.</a:t>
            </a:r>
            <a:endParaRPr lang="pt-PT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2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62" r="46585" b="7835"/>
          <a:stretch/>
        </p:blipFill>
        <p:spPr bwMode="auto">
          <a:xfrm>
            <a:off x="346133" y="973561"/>
            <a:ext cx="7559195" cy="576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8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76" r="44617" b="4851"/>
          <a:stretch/>
        </p:blipFill>
        <p:spPr bwMode="auto">
          <a:xfrm>
            <a:off x="848544" y="1032279"/>
            <a:ext cx="6480720" cy="578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48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4" t="5224" r="21862" b="8396"/>
          <a:stretch/>
        </p:blipFill>
        <p:spPr bwMode="auto">
          <a:xfrm>
            <a:off x="433911" y="1052736"/>
            <a:ext cx="8613037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856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3" t="5410" b="4850"/>
          <a:stretch/>
        </p:blipFill>
        <p:spPr bwMode="auto">
          <a:xfrm>
            <a:off x="204716" y="1204374"/>
            <a:ext cx="10868964" cy="55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218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1" name="Rectângulo 2"/>
          <p:cNvSpPr>
            <a:spLocks noChangeArrowheads="1"/>
          </p:cNvSpPr>
          <p:nvPr/>
        </p:nvSpPr>
        <p:spPr bwMode="auto">
          <a:xfrm>
            <a:off x="476383" y="681038"/>
            <a:ext cx="92885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PT" altLang="pt-PT" sz="2000" b="1" dirty="0" smtClean="0">
                <a:latin typeface="+mn-lt"/>
              </a:rPr>
              <a:t>Domínio Temático SEUR</a:t>
            </a:r>
          </a:p>
          <a:p>
            <a:pPr eaLnBrk="1" hangingPunct="1"/>
            <a:r>
              <a:rPr lang="pt-PT" altLang="pt-PT" sz="2000" dirty="0" smtClean="0">
                <a:latin typeface="+mn-lt"/>
              </a:rPr>
              <a:t>Prioridades de </a:t>
            </a:r>
            <a:r>
              <a:rPr lang="pt-PT" altLang="pt-PT" sz="2000" dirty="0">
                <a:latin typeface="+mn-lt"/>
              </a:rPr>
              <a:t>Investimentos e </a:t>
            </a:r>
            <a:r>
              <a:rPr lang="pt-PT" altLang="pt-PT" sz="2000" dirty="0" smtClean="0">
                <a:latin typeface="+mn-lt"/>
              </a:rPr>
              <a:t>Montantes (OT4)</a:t>
            </a:r>
            <a:endParaRPr lang="pt-PT" altLang="pt-PT" sz="2000" dirty="0">
              <a:solidFill>
                <a:srgbClr val="5C5C5C"/>
              </a:solidFill>
              <a:latin typeface="+mn-lt"/>
            </a:endParaRPr>
          </a:p>
        </p:txBody>
      </p:sp>
      <p:sp>
        <p:nvSpPr>
          <p:cNvPr id="4" name="Marcador de Posição do Número do Diapositivo 3"/>
          <p:cNvSpPr txBox="1">
            <a:spLocks/>
          </p:cNvSpPr>
          <p:nvPr/>
        </p:nvSpPr>
        <p:spPr bwMode="auto">
          <a:xfrm>
            <a:off x="7099300" y="6448252"/>
            <a:ext cx="2311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4C683EA7-F452-4649-8531-B15385B1BAF2}" type="slidenum">
              <a:rPr lang="pt-PT" altLang="pt-PT" smtClean="0">
                <a:solidFill>
                  <a:srgbClr val="000000"/>
                </a:solidFill>
              </a:rPr>
              <a:pPr algn="r"/>
              <a:t>3</a:t>
            </a:fld>
            <a:endParaRPr lang="pt-PT" altLang="pt-PT" dirty="0" smtClean="0">
              <a:solidFill>
                <a:srgbClr val="00000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713753"/>
              </p:ext>
            </p:extLst>
          </p:nvPr>
        </p:nvGraphicFramePr>
        <p:xfrm>
          <a:off x="632520" y="1450154"/>
          <a:ext cx="8352928" cy="49980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2347"/>
                <a:gridCol w="2988333"/>
                <a:gridCol w="1113552"/>
                <a:gridCol w="1118696"/>
              </a:tblGrid>
              <a:tr h="75685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PRIORIDADE DE INVESTIMENTO (PI)</a:t>
                      </a:r>
                      <a:endParaRPr lang="pt-PT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ÁREA DE INTERVENÇÃO (AI)</a:t>
                      </a:r>
                      <a:endParaRPr lang="pt-PT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 SEUR</a:t>
                      </a:r>
                      <a:endParaRPr lang="pt-PT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 REGIONAIS</a:t>
                      </a:r>
                      <a:endParaRPr lang="pt-PT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04566"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4.1. Promoção da produção e distribuição de fontes de energia renováveis;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20</a:t>
                      </a:r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. Produção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e distribuição de fontes de energia renováveis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 M€</a:t>
                      </a: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566"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b="0" u="none" strike="noStrike" dirty="0" smtClean="0">
                          <a:effectLst/>
                          <a:latin typeface="+mn-lt"/>
                        </a:rPr>
                        <a:t>4.2. Promoção da eficiência energética e da utilização das energias renováveis nas empresas;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22</a:t>
                      </a:r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. Eficiência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e diversificação energéticas nas empresas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97M€</a:t>
                      </a:r>
                    </a:p>
                    <a:p>
                      <a:pPr algn="ctr" fontAlgn="ctr"/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408">
                <a:tc rowSpan="2">
                  <a:txBody>
                    <a:bodyPr/>
                    <a:lstStyle/>
                    <a:p>
                      <a:pPr algn="l" fontAlgn="t"/>
                      <a:r>
                        <a:rPr lang="pt-PT" sz="1100" b="1" u="none" strike="noStrike" dirty="0">
                          <a:effectLst/>
                          <a:latin typeface="+mn-lt"/>
                        </a:rPr>
                        <a:t>4.3. </a:t>
                      </a:r>
                      <a:r>
                        <a:rPr lang="pt-PT" sz="1100" b="1" u="none" strike="noStrike" dirty="0" smtClean="0">
                          <a:effectLst/>
                          <a:latin typeface="+mn-lt"/>
                        </a:rPr>
                        <a:t>Apoio à </a:t>
                      </a:r>
                      <a:r>
                        <a:rPr lang="pt-PT" sz="1100" b="1" u="none" strike="noStrike" dirty="0">
                          <a:effectLst/>
                          <a:latin typeface="+mn-lt"/>
                        </a:rPr>
                        <a:t>utilização da eficiência energética e das energias renováveis nas infraestruturas públicas, nomeadamente nos edifícios públicos e no setor da habitação.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b="1" u="none" strike="noStrike" dirty="0">
                          <a:effectLst/>
                          <a:latin typeface="+mn-lt"/>
                        </a:rPr>
                        <a:t>23</a:t>
                      </a:r>
                      <a:r>
                        <a:rPr lang="pt-PT" sz="1100" b="1" u="none" strike="noStrike" dirty="0" smtClean="0">
                          <a:effectLst/>
                          <a:latin typeface="+mn-lt"/>
                        </a:rPr>
                        <a:t>. Eficiência </a:t>
                      </a:r>
                      <a:r>
                        <a:rPr lang="pt-PT" sz="1100" b="1" u="none" strike="noStrike" dirty="0">
                          <a:effectLst/>
                          <a:latin typeface="+mn-lt"/>
                        </a:rPr>
                        <a:t>e diversificação energéticas nas infraestruturas públicas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M€</a:t>
                      </a: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 M€</a:t>
                      </a:r>
                    </a:p>
                    <a:p>
                      <a:pPr algn="ctr" fontAlgn="ctr"/>
                      <a:endParaRPr lang="pt-PT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32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b="0" u="none" strike="noStrike" dirty="0">
                          <a:effectLst/>
                          <a:latin typeface="+mn-lt"/>
                        </a:rPr>
                        <a:t>24</a:t>
                      </a:r>
                      <a:r>
                        <a:rPr lang="pt-PT" sz="1100" b="0" u="none" strike="noStrike" dirty="0" smtClean="0">
                          <a:effectLst/>
                          <a:latin typeface="+mn-lt"/>
                        </a:rPr>
                        <a:t>. Eficiência </a:t>
                      </a:r>
                      <a:r>
                        <a:rPr lang="pt-PT" sz="1100" b="0" u="none" strike="noStrike" dirty="0">
                          <a:effectLst/>
                          <a:latin typeface="+mn-lt"/>
                        </a:rPr>
                        <a:t>e diversificação energéticas </a:t>
                      </a:r>
                      <a:r>
                        <a:rPr lang="pt-PT" sz="1100" b="0" u="none" strike="noStrike" dirty="0" smtClean="0">
                          <a:effectLst/>
                          <a:latin typeface="+mn-lt"/>
                        </a:rPr>
                        <a:t>na</a:t>
                      </a:r>
                      <a:r>
                        <a:rPr lang="pt-PT" sz="1100" b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pt-PT" sz="1100" b="0" u="none" strike="noStrike" dirty="0" smtClean="0">
                          <a:effectLst/>
                          <a:latin typeface="+mn-lt"/>
                        </a:rPr>
                        <a:t>habitação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M€</a:t>
                      </a:r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111 M€</a:t>
                      </a:r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3873"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4.4. </a:t>
                      </a:r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Desenvolvimento e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aplicação de sistemas de distribuição </a:t>
                      </a:r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inteligentes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25</a:t>
                      </a:r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. Sistemas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de distribuição inteligentes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 M€</a:t>
                      </a: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72">
                <a:tc rowSpan="3"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4.5. </a:t>
                      </a:r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Promoção de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estratégias de baixa emissão de carbono para todos os tipos de territórios, nomeadamente, as zonas urbanas, incluindo a promoção de </a:t>
                      </a:r>
                      <a:r>
                        <a:rPr lang="pt-PT" sz="1100" b="0" u="none" strike="noStrike" dirty="0">
                          <a:effectLst/>
                          <a:latin typeface="+mn-lt"/>
                        </a:rPr>
                        <a:t>mobilidade urbana sustentável e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medidas de adaptação relevantes para a redução;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26. Estratégias Territoriais de baixa emissão de carbono (inclui mobilidade urbana sustentável)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 M€</a:t>
                      </a:r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566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46</a:t>
                      </a:r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. Mobilidade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ecológica e com baixa emissão de carbono </a:t>
                      </a:r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–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frotas</a:t>
                      </a:r>
                      <a:endParaRPr lang="pt-PT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pt-PT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 M€</a:t>
                      </a: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72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 dirty="0" smtClean="0">
                          <a:effectLst/>
                          <a:latin typeface="+mn-lt"/>
                        </a:rPr>
                        <a:t>46. Mobilidade </a:t>
                      </a:r>
                      <a:r>
                        <a:rPr lang="pt-PT" sz="1100" u="none" strike="noStrike" dirty="0">
                          <a:effectLst/>
                          <a:latin typeface="+mn-lt"/>
                        </a:rPr>
                        <a:t>ecológica e com baixa emissão de carbono - rede mobilidade elétrica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PT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998" marR="35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96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7" t="20523" r="16401" b="9592"/>
          <a:stretch/>
        </p:blipFill>
        <p:spPr bwMode="auto">
          <a:xfrm>
            <a:off x="128464" y="1619975"/>
            <a:ext cx="9577064" cy="461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781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" t="5224" r="20806" b="14365"/>
          <a:stretch/>
        </p:blipFill>
        <p:spPr bwMode="auto">
          <a:xfrm>
            <a:off x="79612" y="1124744"/>
            <a:ext cx="9625916" cy="576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904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" t="7836" r="41784" b="11754"/>
          <a:stretch/>
        </p:blipFill>
        <p:spPr bwMode="auto">
          <a:xfrm>
            <a:off x="1064568" y="981692"/>
            <a:ext cx="7096835" cy="588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937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2" t="5411" r="43357" b="9329"/>
          <a:stretch/>
        </p:blipFill>
        <p:spPr bwMode="auto">
          <a:xfrm>
            <a:off x="1712640" y="1148344"/>
            <a:ext cx="6426545" cy="57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324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38208"/>
            <a:ext cx="9906000" cy="591979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31828" y="2762702"/>
            <a:ext cx="8641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36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Obrigado pela atenção.</a:t>
            </a:r>
            <a:endParaRPr lang="pt-PT" sz="36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6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ângulo 10"/>
          <p:cNvSpPr/>
          <p:nvPr/>
        </p:nvSpPr>
        <p:spPr>
          <a:xfrm>
            <a:off x="3872880" y="2924944"/>
            <a:ext cx="5832648" cy="3620769"/>
          </a:xfrm>
          <a:prstGeom prst="rect">
            <a:avLst/>
          </a:prstGeom>
          <a:solidFill>
            <a:schemeClr val="accent6">
              <a:lumMod val="40000"/>
              <a:lumOff val="60000"/>
              <a:alpha val="4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ângulo 9"/>
          <p:cNvSpPr/>
          <p:nvPr/>
        </p:nvSpPr>
        <p:spPr>
          <a:xfrm>
            <a:off x="128464" y="2924944"/>
            <a:ext cx="3744416" cy="3620769"/>
          </a:xfrm>
          <a:prstGeom prst="rect">
            <a:avLst/>
          </a:prstGeom>
          <a:solidFill>
            <a:schemeClr val="accent5">
              <a:lumMod val="40000"/>
              <a:lumOff val="60000"/>
              <a:alpha val="51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864" y="763613"/>
            <a:ext cx="241458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96" y="3140968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4521" y="4422879"/>
            <a:ext cx="2730163" cy="66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4230" y="3068960"/>
            <a:ext cx="242093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4289127" y="3802578"/>
            <a:ext cx="1788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smtClean="0"/>
              <a:t>NORTE </a:t>
            </a:r>
            <a:r>
              <a:rPr lang="pt-PT" sz="1400" b="1" dirty="0"/>
              <a:t>03-2016-26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3285" y="5559248"/>
            <a:ext cx="1923851" cy="8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685" y="3501008"/>
            <a:ext cx="2794819" cy="67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5412" y="4786897"/>
            <a:ext cx="2255247" cy="10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286253" y="5052872"/>
            <a:ext cx="1917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b="1" dirty="0"/>
              <a:t>POSEUR-03-2016-65</a:t>
            </a:r>
          </a:p>
        </p:txBody>
      </p:sp>
      <p:sp>
        <p:nvSpPr>
          <p:cNvPr id="16" name="Rectângulo 15"/>
          <p:cNvSpPr/>
          <p:nvPr/>
        </p:nvSpPr>
        <p:spPr>
          <a:xfrm>
            <a:off x="7311028" y="6002738"/>
            <a:ext cx="15621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smtClean="0"/>
              <a:t>ALG 03-2016-12</a:t>
            </a:r>
            <a:endParaRPr lang="pt-PT" sz="1400" b="1" dirty="0"/>
          </a:p>
        </p:txBody>
      </p:sp>
      <p:sp>
        <p:nvSpPr>
          <p:cNvPr id="17" name="Rectângulo 16"/>
          <p:cNvSpPr/>
          <p:nvPr/>
        </p:nvSpPr>
        <p:spPr>
          <a:xfrm>
            <a:off x="7342757" y="4315153"/>
            <a:ext cx="1755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smtClean="0"/>
              <a:t>ALT20 03-2016-25</a:t>
            </a:r>
            <a:endParaRPr lang="pt-PT" sz="1400" b="1" dirty="0"/>
          </a:p>
        </p:txBody>
      </p:sp>
      <p:sp>
        <p:nvSpPr>
          <p:cNvPr id="7" name="Rectângulo 6"/>
          <p:cNvSpPr/>
          <p:nvPr/>
        </p:nvSpPr>
        <p:spPr>
          <a:xfrm>
            <a:off x="4342982" y="6237936"/>
            <a:ext cx="1978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b="1" dirty="0"/>
              <a:t> LISBOA </a:t>
            </a:r>
            <a:r>
              <a:rPr lang="pt-PT" sz="1400" b="1" dirty="0" smtClean="0"/>
              <a:t>03-2016-17 </a:t>
            </a:r>
            <a:endParaRPr lang="pt-PT" sz="1400" b="1" dirty="0"/>
          </a:p>
        </p:txBody>
      </p:sp>
      <p:sp>
        <p:nvSpPr>
          <p:cNvPr id="8" name="Rectângulo 7"/>
          <p:cNvSpPr/>
          <p:nvPr/>
        </p:nvSpPr>
        <p:spPr>
          <a:xfrm>
            <a:off x="4274720" y="5173277"/>
            <a:ext cx="1915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b="1" dirty="0"/>
              <a:t>CENTRO-03-2016-10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09952"/>
              </p:ext>
            </p:extLst>
          </p:nvPr>
        </p:nvGraphicFramePr>
        <p:xfrm>
          <a:off x="147626" y="1772816"/>
          <a:ext cx="9577064" cy="1066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25254"/>
                <a:gridCol w="58518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Aumento da eficiência energética nas infraestruturas públicas no âmbito da Administração Central do Estado (100 M€)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Eficiência energética nas infraestruturas públicas da Administração Local</a:t>
                      </a:r>
                      <a:endParaRPr lang="pt-PT" sz="16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025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79" y="779563"/>
            <a:ext cx="9243061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435" y="5508272"/>
            <a:ext cx="9359106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662524" y="5398966"/>
            <a:ext cx="8736970" cy="84114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70688" tIns="170688" rIns="170688" bIns="170688" numCol="1" spcCol="1270" anchor="ctr" anchorCtr="0">
            <a:noAutofit/>
          </a:bodyPr>
          <a:lstStyle/>
          <a:p>
            <a:pPr algn="ctr" defTabSz="10668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2000" b="1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</a:rPr>
              <a:t>Sistemas de Incentivos: </a:t>
            </a:r>
            <a:r>
              <a:rPr lang="pt-PT" sz="1600" b="1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</a:rPr>
              <a:t>SEUR; IFE2020; IFRRU 2020; FNRE; Casa Eficiente; FEE</a:t>
            </a:r>
            <a:endParaRPr lang="pt-PT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136451628"/>
              </p:ext>
            </p:extLst>
          </p:nvPr>
        </p:nvGraphicFramePr>
        <p:xfrm>
          <a:off x="662523" y="1628800"/>
          <a:ext cx="87369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ângulo 3"/>
          <p:cNvSpPr/>
          <p:nvPr/>
        </p:nvSpPr>
        <p:spPr>
          <a:xfrm>
            <a:off x="506506" y="836713"/>
            <a:ext cx="8658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PT" sz="2000" b="1" dirty="0" smtClean="0">
                <a:solidFill>
                  <a:prstClr val="black"/>
                </a:solidFill>
                <a:latin typeface="Calibri" pitchFamily="34" charset="0"/>
              </a:rPr>
              <a:t>Metas de </a:t>
            </a:r>
            <a:r>
              <a:rPr lang="pt-PT" sz="2000" b="1" dirty="0">
                <a:solidFill>
                  <a:prstClr val="black"/>
                </a:solidFill>
                <a:latin typeface="Calibri" pitchFamily="34" charset="0"/>
              </a:rPr>
              <a:t>Eficiência Energética para </a:t>
            </a:r>
            <a:r>
              <a:rPr lang="pt-PT" sz="2000" b="1" dirty="0" smtClean="0">
                <a:solidFill>
                  <a:prstClr val="black"/>
                </a:solidFill>
                <a:latin typeface="Calibri" pitchFamily="34" charset="0"/>
              </a:rPr>
              <a:t>2020 e instrumentos de implementação</a:t>
            </a:r>
            <a:endParaRPr lang="pt-PT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1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1666D16-523C-4E99-A2D9-54BC17041184}" type="slidenum">
              <a:rPr lang="pt-PT" altLang="pt-PT" smtClean="0">
                <a:cs typeface="Arial" charset="0"/>
              </a:rPr>
              <a:pPr algn="r">
                <a:defRPr/>
              </a:pPr>
              <a:t>6</a:t>
            </a:fld>
            <a:endParaRPr lang="pt-PT" altLang="pt-PT">
              <a:cs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512" y="779563"/>
            <a:ext cx="8955028" cy="48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1129904" y="828452"/>
            <a:ext cx="733319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pt-PT" altLang="pt-P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EFICIÊNCIA ENERGÉTICA: O QUE É?</a:t>
            </a:r>
            <a:endParaRPr lang="pt-PT" altLang="pt-PT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3570" y="1682718"/>
            <a:ext cx="7172954" cy="377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906463" y="2348880"/>
            <a:ext cx="2881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Energy efficiency is "</a:t>
            </a:r>
            <a:r>
              <a:rPr lang="en-US" b="1" i="1" dirty="0">
                <a:latin typeface="Calibri" panose="020F0502020204030204" pitchFamily="34" charset="0"/>
              </a:rPr>
              <a:t>using less energy to provide the same service</a:t>
            </a:r>
            <a:r>
              <a:rPr lang="en-US" dirty="0">
                <a:latin typeface="Calibri" panose="020F0502020204030204" pitchFamily="34" charset="0"/>
              </a:rPr>
              <a:t>".</a:t>
            </a:r>
            <a:endParaRPr lang="pt-PT" dirty="0">
              <a:latin typeface="Calibri" panose="020F0502020204030204" pitchFamily="34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906463" y="5476630"/>
            <a:ext cx="7556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i="1" dirty="0" smtClean="0">
                <a:latin typeface="Calibri" panose="020F0502020204030204" pitchFamily="34" charset="0"/>
              </a:rPr>
              <a:t>Desligar uma lâmpada é conservação de energia. Substituir uma lâmpada compacta fluorescente por uma lâmpada LED é eficiência energética.</a:t>
            </a:r>
            <a:endParaRPr lang="pt-PT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69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512" y="779563"/>
            <a:ext cx="8955028" cy="48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Marcador de Posição do Número do Diapositivo 3"/>
          <p:cNvSpPr>
            <a:spLocks noGrp="1"/>
          </p:cNvSpPr>
          <p:nvPr>
            <p:ph type="sldNum" sz="quarter" idx="12"/>
          </p:nvPr>
        </p:nvSpPr>
        <p:spPr bwMode="auto">
          <a:xfrm>
            <a:off x="7394128" y="6448251"/>
            <a:ext cx="23114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DFD451B2-9A58-4766-B43A-34D2680D239C}" type="slidenum">
              <a:rPr lang="pt-PT" altLang="pt-PT" smtClean="0">
                <a:solidFill>
                  <a:srgbClr val="000000"/>
                </a:solidFill>
              </a:rPr>
              <a:pPr algn="r"/>
              <a:t>7</a:t>
            </a:fld>
            <a:endParaRPr lang="pt-PT" altLang="pt-PT" dirty="0" smtClean="0">
              <a:solidFill>
                <a:srgbClr val="000000"/>
              </a:solidFill>
            </a:endParaRPr>
          </a:p>
        </p:txBody>
      </p:sp>
      <p:sp>
        <p:nvSpPr>
          <p:cNvPr id="13315" name="CaixaDeTexto 4"/>
          <p:cNvSpPr txBox="1">
            <a:spLocks noChangeArrowheads="1"/>
          </p:cNvSpPr>
          <p:nvPr/>
        </p:nvSpPr>
        <p:spPr bwMode="auto">
          <a:xfrm>
            <a:off x="560512" y="1484784"/>
            <a:ext cx="4752528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Na Europa, o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consumo energético 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nos edifícios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corresponde a 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cerca de </a:t>
            </a:r>
            <a:r>
              <a:rPr lang="pt-PT" altLang="pt-PT" u="sng" dirty="0">
                <a:solidFill>
                  <a:srgbClr val="000000"/>
                </a:solidFill>
                <a:latin typeface="Calibri" panose="020F0502020204030204" pitchFamily="34" charset="0"/>
              </a:rPr>
              <a:t>40% </a:t>
            </a:r>
            <a:r>
              <a:rPr lang="pt-PT" altLang="pt-PT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 consumo total </a:t>
            </a:r>
            <a:r>
              <a:rPr lang="pt-PT" altLang="pt-PT" u="sng" dirty="0">
                <a:solidFill>
                  <a:srgbClr val="000000"/>
                </a:solidFill>
                <a:latin typeface="Calibri" panose="020F0502020204030204" pitchFamily="34" charset="0"/>
              </a:rPr>
              <a:t>de energia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just" eaLnBrk="0" hangingPunct="0"/>
            <a:endParaRPr lang="pt-PT" altLang="pt-P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0" hangingPunct="0"/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O </a:t>
            </a:r>
            <a:r>
              <a:rPr lang="pt-PT" altLang="pt-PT" u="sng" dirty="0">
                <a:solidFill>
                  <a:srgbClr val="000000"/>
                </a:solidFill>
                <a:latin typeface="Calibri" panose="020F0502020204030204" pitchFamily="34" charset="0"/>
              </a:rPr>
              <a:t>aquecimento e </a:t>
            </a:r>
            <a:r>
              <a:rPr lang="pt-PT" altLang="pt-PT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arrefecimento dos </a:t>
            </a:r>
            <a:r>
              <a:rPr lang="pt-PT" altLang="pt-PT" u="sng" dirty="0">
                <a:solidFill>
                  <a:srgbClr val="000000"/>
                </a:solidFill>
                <a:latin typeface="Calibri" panose="020F0502020204030204" pitchFamily="34" charset="0"/>
              </a:rPr>
              <a:t>edifícios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 constituem 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mesmo a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maior fonte de procura de energia na Europa.</a:t>
            </a:r>
          </a:p>
          <a:p>
            <a:pPr algn="just" eaLnBrk="0" hangingPunct="0"/>
            <a:endParaRPr lang="pt-PT" altLang="pt-P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0" hangingPunct="0"/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Cerca de </a:t>
            </a:r>
            <a:r>
              <a:rPr lang="pt-PT" altLang="pt-PT" u="sng" dirty="0">
                <a:solidFill>
                  <a:srgbClr val="000000"/>
                </a:solidFill>
                <a:latin typeface="Calibri" panose="020F0502020204030204" pitchFamily="34" charset="0"/>
              </a:rPr>
              <a:t>75% dos edifícios 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existentes, públicos e privados, </a:t>
            </a:r>
            <a:r>
              <a:rPr lang="pt-PT" altLang="pt-PT" u="sng" dirty="0">
                <a:solidFill>
                  <a:srgbClr val="000000"/>
                </a:solidFill>
                <a:latin typeface="Calibri" panose="020F0502020204030204" pitchFamily="34" charset="0"/>
              </a:rPr>
              <a:t>têm um desempenho energético abaixo dos requisitos da </a:t>
            </a:r>
            <a:r>
              <a:rPr lang="pt-PT" altLang="pt-PT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Diretiva de Desempenho Energético dos Edifícios</a:t>
            </a:r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(EPBD).</a:t>
            </a:r>
            <a:endParaRPr lang="pt-PT" altLang="pt-P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0" hangingPunct="0"/>
            <a:endParaRPr lang="pt-PT" altLang="pt-P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0" hangingPunct="0"/>
            <a:r>
              <a:rPr lang="pt-PT" altLang="pt-PT" dirty="0" smtClean="0">
                <a:solidFill>
                  <a:srgbClr val="000000"/>
                </a:solidFill>
                <a:latin typeface="Calibri" panose="020F0502020204030204" pitchFamily="34" charset="0"/>
              </a:rPr>
              <a:t>Estima-se que </a:t>
            </a:r>
            <a:r>
              <a:rPr lang="pt-PT" altLang="pt-PT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mais </a:t>
            </a:r>
            <a:r>
              <a:rPr lang="pt-PT" altLang="pt-PT" u="sng" dirty="0">
                <a:solidFill>
                  <a:srgbClr val="000000"/>
                </a:solidFill>
                <a:latin typeface="Calibri" panose="020F0502020204030204" pitchFamily="34" charset="0"/>
              </a:rPr>
              <a:t>de 50% do consumo </a:t>
            </a:r>
            <a:r>
              <a:rPr lang="pt-PT" altLang="pt-PT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dos edifícios pode </a:t>
            </a:r>
            <a:r>
              <a:rPr lang="pt-PT" altLang="pt-PT" u="sng" dirty="0">
                <a:solidFill>
                  <a:srgbClr val="000000"/>
                </a:solidFill>
                <a:latin typeface="Calibri" panose="020F0502020204030204" pitchFamily="34" charset="0"/>
              </a:rPr>
              <a:t>ser reduzido através de medidas de eficiência energética</a:t>
            </a:r>
            <a:r>
              <a:rPr lang="pt-PT" altLang="pt-PT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just" eaLnBrk="0" hangingPunct="0"/>
            <a:endParaRPr lang="pt-PT" altLang="pt-PT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316" name="CaixaDeTexto 1"/>
          <p:cNvSpPr txBox="1">
            <a:spLocks noChangeArrowheads="1"/>
          </p:cNvSpPr>
          <p:nvPr/>
        </p:nvSpPr>
        <p:spPr bwMode="auto">
          <a:xfrm>
            <a:off x="1129904" y="765175"/>
            <a:ext cx="7333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pt-PT" altLang="pt-P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Eficiência Energética nos edifícios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4684" y="1674422"/>
            <a:ext cx="4084611" cy="420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28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73" y="1052735"/>
            <a:ext cx="9365985" cy="55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Marcador de Posição do Número do Diapositivo 3"/>
          <p:cNvSpPr>
            <a:spLocks noGrp="1"/>
          </p:cNvSpPr>
          <p:nvPr>
            <p:ph type="sldNum" sz="quarter" idx="12"/>
          </p:nvPr>
        </p:nvSpPr>
        <p:spPr bwMode="auto">
          <a:xfrm>
            <a:off x="7473280" y="6381328"/>
            <a:ext cx="23114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BDD6CBD-ABC7-489F-9D33-4587C64EF65F}" type="slidenum">
              <a:rPr lang="pt-PT" altLang="pt-PT" smtClean="0">
                <a:solidFill>
                  <a:srgbClr val="000000"/>
                </a:solidFill>
              </a:rPr>
              <a:pPr algn="r"/>
              <a:t>8</a:t>
            </a:fld>
            <a:endParaRPr lang="pt-PT" altLang="pt-PT" dirty="0" smtClean="0">
              <a:solidFill>
                <a:srgbClr val="000000"/>
              </a:solidFill>
            </a:endParaRPr>
          </a:p>
        </p:txBody>
      </p:sp>
      <p:sp>
        <p:nvSpPr>
          <p:cNvPr id="17411" name="CaixaDeTexto 4"/>
          <p:cNvSpPr txBox="1">
            <a:spLocks noChangeArrowheads="1"/>
          </p:cNvSpPr>
          <p:nvPr/>
        </p:nvSpPr>
        <p:spPr bwMode="auto">
          <a:xfrm>
            <a:off x="1052512" y="1857598"/>
            <a:ext cx="79660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PT" altLang="pt-PT" dirty="0" smtClean="0">
                <a:latin typeface="Calibri" panose="020F0502020204030204" pitchFamily="34" charset="0"/>
              </a:rPr>
              <a:t>Apesar do ritmo de construção que se verificou na década de noventa e na primeira metade da década deste século, com taxas de renovação próximas dos 2% o parque edificado português é um </a:t>
            </a:r>
            <a:r>
              <a:rPr lang="pt-PT" altLang="pt-PT" b="1" dirty="0" smtClean="0">
                <a:latin typeface="Calibri" panose="020F0502020204030204" pitchFamily="34" charset="0"/>
              </a:rPr>
              <a:t>parque envelhecido em particular no setor residencial</a:t>
            </a:r>
            <a:r>
              <a:rPr lang="pt-PT" altLang="pt-PT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7412" name="CaixaDeTexto 1"/>
          <p:cNvSpPr txBox="1">
            <a:spLocks noChangeArrowheads="1"/>
          </p:cNvSpPr>
          <p:nvPr/>
        </p:nvSpPr>
        <p:spPr bwMode="auto">
          <a:xfrm>
            <a:off x="1129904" y="1156682"/>
            <a:ext cx="7333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PT" altLang="pt-PT" sz="2000" b="1" dirty="0" smtClean="0">
                <a:latin typeface="Calibri" panose="020F0502020204030204" pitchFamily="34" charset="0"/>
              </a:rPr>
              <a:t>Situação dos Edifícios </a:t>
            </a:r>
            <a:r>
              <a:rPr lang="pt-PT" altLang="pt-PT" sz="2000" b="1" dirty="0">
                <a:latin typeface="Calibri" panose="020F0502020204030204" pitchFamily="34" charset="0"/>
              </a:rPr>
              <a:t>em Portugal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064568" y="2965008"/>
            <a:ext cx="78009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PT" altLang="pt-PT" dirty="0" smtClean="0">
                <a:latin typeface="Calibri" panose="020F0502020204030204" pitchFamily="34" charset="0"/>
              </a:rPr>
              <a:t>Existem um conjunto de </a:t>
            </a:r>
            <a:r>
              <a:rPr lang="pt-PT" altLang="pt-PT" b="1" dirty="0" smtClean="0">
                <a:latin typeface="Calibri" panose="020F0502020204030204" pitchFamily="34" charset="0"/>
              </a:rPr>
              <a:t>problemas que afectam o desempenho energético dos edifícios</a:t>
            </a:r>
            <a:r>
              <a:rPr lang="pt-PT" altLang="pt-PT" dirty="0" smtClean="0">
                <a:latin typeface="Calibri" panose="020F0502020204030204" pitchFamily="34" charset="0"/>
              </a:rPr>
              <a:t>, para além do envelhecimento natural dos materiais e da falta de manutenção:</a:t>
            </a:r>
          </a:p>
          <a:p>
            <a:pPr algn="just"/>
            <a:endParaRPr lang="pt-PT" altLang="pt-PT" dirty="0"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altLang="pt-PT" b="1" dirty="0" smtClean="0">
                <a:latin typeface="Calibri" panose="020F0502020204030204" pitchFamily="34" charset="0"/>
              </a:rPr>
              <a:t>Condições e características do edifício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altLang="pt-PT" b="1" dirty="0" smtClean="0">
                <a:latin typeface="Calibri" panose="020F0502020204030204" pitchFamily="34" charset="0"/>
              </a:rPr>
              <a:t>Estado e rendimento dos sistemas energéticos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altLang="pt-PT" b="1" dirty="0" smtClean="0">
                <a:latin typeface="Calibri" panose="020F0502020204030204" pitchFamily="34" charset="0"/>
              </a:rPr>
              <a:t>Comportamentos dos utilizadores</a:t>
            </a:r>
          </a:p>
          <a:p>
            <a:pPr algn="just"/>
            <a:endParaRPr lang="pt-PT" altLang="pt-PT" dirty="0">
              <a:latin typeface="Calibri" panose="020F0502020204030204" pitchFamily="34" charset="0"/>
            </a:endParaRPr>
          </a:p>
          <a:p>
            <a:pPr algn="just"/>
            <a:r>
              <a:rPr lang="pt-PT" altLang="pt-PT" dirty="0" smtClean="0">
                <a:latin typeface="Calibri" panose="020F0502020204030204" pitchFamily="34" charset="0"/>
              </a:rPr>
              <a:t>Entre as características dos edifícios, </a:t>
            </a:r>
            <a:r>
              <a:rPr lang="pt-PT" altLang="pt-PT" b="1" dirty="0" smtClean="0">
                <a:latin typeface="Calibri" panose="020F0502020204030204" pitchFamily="34" charset="0"/>
              </a:rPr>
              <a:t>destaca-se a necessidade de intervenção na envolvente</a:t>
            </a:r>
            <a:r>
              <a:rPr lang="pt-PT" altLang="pt-PT" dirty="0" smtClean="0">
                <a:latin typeface="Calibri" panose="020F0502020204030204" pitchFamily="34" charset="0"/>
              </a:rPr>
              <a:t>, sobretudo ao nível do isolamento térmico dos elementos opacos (paredes, coberturas, pavimentos e caixilharia), da eliminação de pontes térmicas e </a:t>
            </a:r>
            <a:r>
              <a:rPr lang="pt-PT" altLang="pt-PT" dirty="0">
                <a:latin typeface="Calibri" panose="020F0502020204030204" pitchFamily="34" charset="0"/>
              </a:rPr>
              <a:t>da </a:t>
            </a:r>
            <a:r>
              <a:rPr lang="pt-PT" altLang="pt-PT" dirty="0" smtClean="0">
                <a:latin typeface="Calibri" panose="020F0502020204030204" pitchFamily="34" charset="0"/>
              </a:rPr>
              <a:t>substituição dos </a:t>
            </a:r>
            <a:r>
              <a:rPr lang="pt-PT" altLang="pt-PT" dirty="0">
                <a:latin typeface="Calibri" panose="020F0502020204030204" pitchFamily="34" charset="0"/>
              </a:rPr>
              <a:t>vãos </a:t>
            </a:r>
            <a:r>
              <a:rPr lang="pt-PT" altLang="pt-PT" dirty="0" smtClean="0">
                <a:latin typeface="Calibri" panose="020F0502020204030204" pitchFamily="34" charset="0"/>
              </a:rPr>
              <a:t>envidraçados de baixo desempenho térmico.</a:t>
            </a:r>
          </a:p>
        </p:txBody>
      </p:sp>
    </p:spTree>
    <p:extLst>
      <p:ext uri="{BB962C8B-B14F-4D97-AF65-F5344CB8AC3E}">
        <p14:creationId xmlns:p14="http://schemas.microsoft.com/office/powerpoint/2010/main" xmlns="" val="40858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GEG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GEG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GEG_1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28834</TotalTime>
  <Words>3254</Words>
  <Application>Microsoft Office PowerPoint</Application>
  <PresentationFormat>Papel A4 (210x297 mm)</PresentationFormat>
  <Paragraphs>354</Paragraphs>
  <Slides>44</Slides>
  <Notes>30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44</vt:i4>
      </vt:variant>
    </vt:vector>
  </HeadingPairs>
  <TitlesOfParts>
    <vt:vector size="48" baseType="lpstr">
      <vt:lpstr>DGEG_1</vt:lpstr>
      <vt:lpstr>1_DGEG_1</vt:lpstr>
      <vt:lpstr>2_DGEG_1</vt:lpstr>
      <vt:lpstr>Folha de Cálculo</vt:lpstr>
      <vt:lpstr>Diapositivo 0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Diapositivo 40</vt:lpstr>
      <vt:lpstr>Diapositivo 41</vt:lpstr>
      <vt:lpstr>Diapositivo 42</vt:lpstr>
      <vt:lpstr>Diapositivo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E333314</dc:creator>
  <cp:lastModifiedBy>Nuno Ferreira</cp:lastModifiedBy>
  <cp:revision>1878</cp:revision>
  <cp:lastPrinted>2014-06-02T10:09:11Z</cp:lastPrinted>
  <dcterms:created xsi:type="dcterms:W3CDTF">2009-04-17T11:40:20Z</dcterms:created>
  <dcterms:modified xsi:type="dcterms:W3CDTF">2017-02-13T10:12:09Z</dcterms:modified>
</cp:coreProperties>
</file>